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05"/>
  </p:notesMasterIdLst>
  <p:sldIdLst>
    <p:sldId id="287" r:id="rId2"/>
    <p:sldId id="2865" r:id="rId3"/>
    <p:sldId id="349" r:id="rId4"/>
    <p:sldId id="289" r:id="rId5"/>
    <p:sldId id="2866" r:id="rId6"/>
    <p:sldId id="363" r:id="rId7"/>
    <p:sldId id="307" r:id="rId8"/>
    <p:sldId id="364" r:id="rId9"/>
    <p:sldId id="311" r:id="rId10"/>
    <p:sldId id="309" r:id="rId11"/>
    <p:sldId id="310" r:id="rId12"/>
    <p:sldId id="317" r:id="rId13"/>
    <p:sldId id="315" r:id="rId14"/>
    <p:sldId id="319" r:id="rId15"/>
    <p:sldId id="354" r:id="rId16"/>
    <p:sldId id="2872" r:id="rId17"/>
    <p:sldId id="2873" r:id="rId18"/>
    <p:sldId id="2874" r:id="rId19"/>
    <p:sldId id="2875" r:id="rId20"/>
    <p:sldId id="2878" r:id="rId21"/>
    <p:sldId id="2879" r:id="rId22"/>
    <p:sldId id="2880" r:id="rId23"/>
    <p:sldId id="2893" r:id="rId24"/>
    <p:sldId id="2894" r:id="rId25"/>
    <p:sldId id="2892" r:id="rId26"/>
    <p:sldId id="2877" r:id="rId27"/>
    <p:sldId id="2896" r:id="rId28"/>
    <p:sldId id="2897" r:id="rId29"/>
    <p:sldId id="2898" r:id="rId30"/>
    <p:sldId id="2862" r:id="rId31"/>
    <p:sldId id="2863" r:id="rId32"/>
    <p:sldId id="2849" r:id="rId33"/>
    <p:sldId id="2850" r:id="rId34"/>
    <p:sldId id="2851" r:id="rId35"/>
    <p:sldId id="2852" r:id="rId36"/>
    <p:sldId id="2876" r:id="rId37"/>
    <p:sldId id="2883" r:id="rId38"/>
    <p:sldId id="2884" r:id="rId39"/>
    <p:sldId id="2885" r:id="rId40"/>
    <p:sldId id="2886" r:id="rId41"/>
    <p:sldId id="2887" r:id="rId42"/>
    <p:sldId id="2888" r:id="rId43"/>
    <p:sldId id="2889" r:id="rId44"/>
    <p:sldId id="2890" r:id="rId45"/>
    <p:sldId id="2891" r:id="rId46"/>
    <p:sldId id="2881" r:id="rId47"/>
    <p:sldId id="2882" r:id="rId48"/>
    <p:sldId id="357" r:id="rId49"/>
    <p:sldId id="293" r:id="rId50"/>
    <p:sldId id="294" r:id="rId51"/>
    <p:sldId id="295" r:id="rId52"/>
    <p:sldId id="298" r:id="rId53"/>
    <p:sldId id="299" r:id="rId54"/>
    <p:sldId id="301" r:id="rId55"/>
    <p:sldId id="302" r:id="rId56"/>
    <p:sldId id="300" r:id="rId57"/>
    <p:sldId id="306" r:id="rId58"/>
    <p:sldId id="358" r:id="rId59"/>
    <p:sldId id="285" r:id="rId60"/>
    <p:sldId id="366" r:id="rId61"/>
    <p:sldId id="359" r:id="rId62"/>
    <p:sldId id="320" r:id="rId63"/>
    <p:sldId id="325" r:id="rId64"/>
    <p:sldId id="326" r:id="rId65"/>
    <p:sldId id="327" r:id="rId66"/>
    <p:sldId id="328" r:id="rId67"/>
    <p:sldId id="329" r:id="rId68"/>
    <p:sldId id="343" r:id="rId69"/>
    <p:sldId id="322" r:id="rId70"/>
    <p:sldId id="323" r:id="rId71"/>
    <p:sldId id="330" r:id="rId72"/>
    <p:sldId id="331" r:id="rId73"/>
    <p:sldId id="332" r:id="rId74"/>
    <p:sldId id="333" r:id="rId75"/>
    <p:sldId id="339" r:id="rId76"/>
    <p:sldId id="344" r:id="rId77"/>
    <p:sldId id="342" r:id="rId78"/>
    <p:sldId id="324" r:id="rId79"/>
    <p:sldId id="334" r:id="rId80"/>
    <p:sldId id="335" r:id="rId81"/>
    <p:sldId id="336" r:id="rId82"/>
    <p:sldId id="337" r:id="rId83"/>
    <p:sldId id="341" r:id="rId84"/>
    <p:sldId id="321" r:id="rId85"/>
    <p:sldId id="338" r:id="rId86"/>
    <p:sldId id="347" r:id="rId87"/>
    <p:sldId id="346" r:id="rId88"/>
    <p:sldId id="345" r:id="rId89"/>
    <p:sldId id="348" r:id="rId90"/>
    <p:sldId id="360" r:id="rId91"/>
    <p:sldId id="2861" r:id="rId92"/>
    <p:sldId id="361" r:id="rId93"/>
    <p:sldId id="291" r:id="rId94"/>
    <p:sldId id="292" r:id="rId95"/>
    <p:sldId id="313" r:id="rId96"/>
    <p:sldId id="314" r:id="rId97"/>
    <p:sldId id="2855" r:id="rId98"/>
    <p:sldId id="2856" r:id="rId99"/>
    <p:sldId id="2857" r:id="rId100"/>
    <p:sldId id="2858" r:id="rId101"/>
    <p:sldId id="2859" r:id="rId102"/>
    <p:sldId id="2860" r:id="rId103"/>
    <p:sldId id="2895" r:id="rId104"/>
  </p:sldIdLst>
  <p:sldSz cx="11520488" cy="65516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720F926-FA10-4AF4-ADCC-7B7C81BD458F}">
          <p14:sldIdLst>
            <p14:sldId id="287"/>
            <p14:sldId id="2865"/>
            <p14:sldId id="349"/>
            <p14:sldId id="289"/>
            <p14:sldId id="2866"/>
            <p14:sldId id="363"/>
            <p14:sldId id="307"/>
            <p14:sldId id="364"/>
            <p14:sldId id="311"/>
            <p14:sldId id="309"/>
            <p14:sldId id="310"/>
            <p14:sldId id="317"/>
            <p14:sldId id="315"/>
            <p14:sldId id="319"/>
            <p14:sldId id="354"/>
            <p14:sldId id="2872"/>
            <p14:sldId id="2873"/>
            <p14:sldId id="2874"/>
            <p14:sldId id="2875"/>
            <p14:sldId id="2878"/>
            <p14:sldId id="2879"/>
            <p14:sldId id="2880"/>
            <p14:sldId id="2893"/>
            <p14:sldId id="2894"/>
            <p14:sldId id="2892"/>
            <p14:sldId id="2877"/>
            <p14:sldId id="2896"/>
            <p14:sldId id="2897"/>
            <p14:sldId id="2898"/>
            <p14:sldId id="2862"/>
            <p14:sldId id="2863"/>
            <p14:sldId id="2849"/>
            <p14:sldId id="2850"/>
            <p14:sldId id="2851"/>
            <p14:sldId id="2852"/>
          </p14:sldIdLst>
        </p14:section>
        <p14:section name="Sección sin título" id="{496228C5-D651-4CA8-A612-507CA3E2A95E}">
          <p14:sldIdLst>
            <p14:sldId id="2876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81"/>
            <p14:sldId id="2882"/>
            <p14:sldId id="357"/>
            <p14:sldId id="293"/>
            <p14:sldId id="294"/>
            <p14:sldId id="295"/>
            <p14:sldId id="298"/>
            <p14:sldId id="299"/>
            <p14:sldId id="301"/>
            <p14:sldId id="302"/>
            <p14:sldId id="300"/>
            <p14:sldId id="306"/>
            <p14:sldId id="358"/>
            <p14:sldId id="285"/>
            <p14:sldId id="366"/>
            <p14:sldId id="359"/>
            <p14:sldId id="320"/>
            <p14:sldId id="325"/>
            <p14:sldId id="326"/>
            <p14:sldId id="327"/>
            <p14:sldId id="328"/>
            <p14:sldId id="329"/>
            <p14:sldId id="343"/>
            <p14:sldId id="322"/>
            <p14:sldId id="323"/>
            <p14:sldId id="330"/>
            <p14:sldId id="331"/>
            <p14:sldId id="332"/>
            <p14:sldId id="333"/>
            <p14:sldId id="339"/>
            <p14:sldId id="344"/>
            <p14:sldId id="342"/>
            <p14:sldId id="324"/>
            <p14:sldId id="334"/>
            <p14:sldId id="335"/>
            <p14:sldId id="336"/>
            <p14:sldId id="337"/>
            <p14:sldId id="341"/>
            <p14:sldId id="321"/>
            <p14:sldId id="338"/>
            <p14:sldId id="347"/>
            <p14:sldId id="346"/>
            <p14:sldId id="345"/>
            <p14:sldId id="348"/>
            <p14:sldId id="360"/>
            <p14:sldId id="2861"/>
            <p14:sldId id="361"/>
            <p14:sldId id="291"/>
            <p14:sldId id="292"/>
            <p14:sldId id="313"/>
            <p14:sldId id="314"/>
            <p14:sldId id="2855"/>
            <p14:sldId id="2856"/>
            <p14:sldId id="2857"/>
            <p14:sldId id="2858"/>
            <p14:sldId id="2859"/>
            <p14:sldId id="2860"/>
            <p14:sldId id="28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7A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6655" autoAdjust="0"/>
    <p:restoredTop sz="94635" autoAdjust="0"/>
  </p:normalViewPr>
  <p:slideViewPr>
    <p:cSldViewPr snapToGrid="0">
      <p:cViewPr varScale="1">
        <p:scale>
          <a:sx n="68" d="100"/>
          <a:sy n="68" d="100"/>
        </p:scale>
        <p:origin x="1044" y="64"/>
      </p:cViewPr>
      <p:guideLst/>
    </p:cSldViewPr>
  </p:slideViewPr>
  <p:outlineViewPr>
    <p:cViewPr>
      <p:scale>
        <a:sx n="33" d="100"/>
        <a:sy n="33" d="100"/>
      </p:scale>
      <p:origin x="0" y="-1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-12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45F98-0576-42B9-9471-3C50EFA3AACF}" type="doc">
      <dgm:prSet loTypeId="urn:microsoft.com/office/officeart/2005/8/layout/radial5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86FA726B-3DA8-4416-90AD-107065D992A0}">
      <dgm:prSet phldrT="[Texto]" phldr="0" custT="1"/>
      <dgm:spPr>
        <a:solidFill>
          <a:srgbClr val="0070C0"/>
        </a:solidFill>
      </dgm:spPr>
      <dgm:t>
        <a:bodyPr/>
        <a:lstStyle/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GL (Equipo leal)</a:t>
          </a:r>
        </a:p>
      </dgm:t>
    </dgm:pt>
    <dgm:pt modelId="{E2A67CEA-B42F-4A57-9F5E-194CE895440D}" type="parTrans" cxnId="{BD5A1E44-2005-4EFC-BAA3-0B96F05BD4D9}">
      <dgm:prSet/>
      <dgm:spPr/>
      <dgm:t>
        <a:bodyPr/>
        <a:lstStyle/>
        <a:p>
          <a:endParaRPr lang="es-CL"/>
        </a:p>
      </dgm:t>
    </dgm:pt>
    <dgm:pt modelId="{542E1253-87D1-40C9-93D5-60D2030F9411}" type="sibTrans" cxnId="{BD5A1E44-2005-4EFC-BAA3-0B96F05BD4D9}">
      <dgm:prSet/>
      <dgm:spPr/>
      <dgm:t>
        <a:bodyPr/>
        <a:lstStyle/>
        <a:p>
          <a:endParaRPr lang="es-CL"/>
        </a:p>
      </dgm:t>
    </dgm:pt>
    <dgm:pt modelId="{5F949C9B-D85D-4BAB-9C93-06B4D246FED8}">
      <dgm:prSet phldrT="[Texto]" phldr="0" custT="1"/>
      <dgm:spPr/>
      <dgm:t>
        <a:bodyPr/>
        <a:lstStyle/>
        <a:p>
          <a:pPr>
            <a:buNone/>
          </a:pPr>
          <a:r>
            <a:rPr lang="es-CL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Organizaciones</a:t>
          </a:r>
        </a:p>
        <a:p>
          <a:pPr>
            <a:buFont typeface="Arial" panose="020B0604020202020204" pitchFamily="34" charset="0"/>
            <a:buChar char="•"/>
          </a:pPr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-GL </a:t>
          </a:r>
          <a:r>
            <a:rPr lang="es-CL" sz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Strat.E&amp;M</a:t>
          </a:r>
          <a:endParaRPr lang="es-CL" sz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-CCT transformación</a:t>
          </a:r>
        </a:p>
        <a:p>
          <a:pPr>
            <a:buFont typeface="Arial" panose="020B0604020202020204" pitchFamily="34" charset="0"/>
            <a:buChar char="•"/>
          </a:pPr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-Rafel </a:t>
          </a:r>
          <a:r>
            <a:rPr lang="es-CL" sz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Sotil&amp;Asoc</a:t>
          </a:r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.</a:t>
          </a:r>
        </a:p>
        <a:p>
          <a:pPr>
            <a:buFont typeface="Arial" panose="020B0604020202020204" pitchFamily="34" charset="0"/>
            <a:buChar char="•"/>
          </a:pPr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-CIVE</a:t>
          </a:r>
        </a:p>
      </dgm:t>
    </dgm:pt>
    <dgm:pt modelId="{17B89BDA-4E82-4481-935D-440B8E433A96}" type="parTrans" cxnId="{8F2EBCA5-D014-49AF-9029-DCCFD04C050C}">
      <dgm:prSet/>
      <dgm:spPr/>
      <dgm:t>
        <a:bodyPr/>
        <a:lstStyle/>
        <a:p>
          <a:endParaRPr lang="es-CL"/>
        </a:p>
      </dgm:t>
    </dgm:pt>
    <dgm:pt modelId="{034793E2-9D7F-436E-97BD-69143281374E}" type="sibTrans" cxnId="{8F2EBCA5-D014-49AF-9029-DCCFD04C050C}">
      <dgm:prSet/>
      <dgm:spPr/>
      <dgm:t>
        <a:bodyPr/>
        <a:lstStyle/>
        <a:p>
          <a:endParaRPr lang="es-CL"/>
        </a:p>
      </dgm:t>
    </dgm:pt>
    <dgm:pt modelId="{A3CAA29D-0EA5-4F19-9FBA-6180460DA48E}">
      <dgm:prSet phldrT="[Texto]" phldr="0" custT="1"/>
      <dgm:spPr/>
      <dgm:t>
        <a:bodyPr/>
        <a:lstStyle/>
        <a:p>
          <a:r>
            <a:rPr lang="es-CL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País</a:t>
          </a:r>
        </a:p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-CCT/PPCI</a:t>
          </a:r>
        </a:p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-GL </a:t>
          </a:r>
          <a:r>
            <a:rPr lang="es-CL" sz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Strat.E&amp;M</a:t>
          </a:r>
          <a:endParaRPr lang="es-CL" sz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-CAF</a:t>
          </a:r>
        </a:p>
      </dgm:t>
    </dgm:pt>
    <dgm:pt modelId="{761A89F1-D607-4D31-AAE7-AE06C51A75B9}" type="parTrans" cxnId="{62590816-AB96-41D4-BF32-5DE1EE09C669}">
      <dgm:prSet/>
      <dgm:spPr/>
      <dgm:t>
        <a:bodyPr/>
        <a:lstStyle/>
        <a:p>
          <a:endParaRPr lang="es-CL"/>
        </a:p>
      </dgm:t>
    </dgm:pt>
    <dgm:pt modelId="{FE74272C-4BD4-4DE5-B6CF-AA51397A6323}" type="sibTrans" cxnId="{62590816-AB96-41D4-BF32-5DE1EE09C669}">
      <dgm:prSet/>
      <dgm:spPr/>
      <dgm:t>
        <a:bodyPr/>
        <a:lstStyle/>
        <a:p>
          <a:endParaRPr lang="es-CL"/>
        </a:p>
      </dgm:t>
    </dgm:pt>
    <dgm:pt modelId="{7588B053-8F34-4E2A-8BCE-AED3B713A73E}">
      <dgm:prSet phldrT="[Texto]" phldr="0" custT="1"/>
      <dgm:spPr/>
      <dgm:t>
        <a:bodyPr/>
        <a:lstStyle/>
        <a:p>
          <a:r>
            <a:rPr lang="es-CL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Territorios</a:t>
          </a:r>
        </a:p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-CCT/PPCI</a:t>
          </a:r>
        </a:p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-GL </a:t>
          </a:r>
          <a:r>
            <a:rPr lang="es-CL" sz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Strat.E&amp;M</a:t>
          </a:r>
          <a:endParaRPr lang="es-CL" sz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-CAF</a:t>
          </a:r>
        </a:p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-DIPE, </a:t>
          </a:r>
          <a:r>
            <a:rPr lang="es-CL" sz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Ues</a:t>
          </a:r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, CFCCI</a:t>
          </a:r>
        </a:p>
      </dgm:t>
    </dgm:pt>
    <dgm:pt modelId="{E301FECD-D0BA-4C0C-8B00-10DE10E5DF50}" type="parTrans" cxnId="{943B0746-45D4-4481-B68E-F085A82196C3}">
      <dgm:prSet/>
      <dgm:spPr/>
      <dgm:t>
        <a:bodyPr/>
        <a:lstStyle/>
        <a:p>
          <a:endParaRPr lang="es-CL"/>
        </a:p>
      </dgm:t>
    </dgm:pt>
    <dgm:pt modelId="{8CA5F953-48AD-4537-8FFC-CFAB0411FEA7}" type="sibTrans" cxnId="{943B0746-45D4-4481-B68E-F085A82196C3}">
      <dgm:prSet/>
      <dgm:spPr/>
      <dgm:t>
        <a:bodyPr/>
        <a:lstStyle/>
        <a:p>
          <a:endParaRPr lang="es-CL"/>
        </a:p>
      </dgm:t>
    </dgm:pt>
    <dgm:pt modelId="{334F54D4-1C7E-40C6-A9C2-2C11FA07D0B6}">
      <dgm:prSet phldrT="[Texto]" phldr="0" custT="1"/>
      <dgm:spPr/>
      <dgm:t>
        <a:bodyPr/>
        <a:lstStyle/>
        <a:p>
          <a:r>
            <a:rPr lang="es-CL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Pymes</a:t>
          </a:r>
        </a:p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-CCT Fomento</a:t>
          </a:r>
        </a:p>
        <a:p>
          <a:r>
            <a:rPr lang="es-CL" sz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-Agente operador</a:t>
          </a:r>
        </a:p>
      </dgm:t>
    </dgm:pt>
    <dgm:pt modelId="{4B84AD29-FB8E-4105-8993-DB4065DA1B60}" type="parTrans" cxnId="{0B571B30-CE7F-4C16-8785-C01F8441CFCE}">
      <dgm:prSet/>
      <dgm:spPr/>
      <dgm:t>
        <a:bodyPr/>
        <a:lstStyle/>
        <a:p>
          <a:endParaRPr lang="es-CL"/>
        </a:p>
      </dgm:t>
    </dgm:pt>
    <dgm:pt modelId="{AF319D61-B8F1-41D8-A179-82001AEB3394}" type="sibTrans" cxnId="{0B571B30-CE7F-4C16-8785-C01F8441CFCE}">
      <dgm:prSet/>
      <dgm:spPr/>
      <dgm:t>
        <a:bodyPr/>
        <a:lstStyle/>
        <a:p>
          <a:endParaRPr lang="es-CL"/>
        </a:p>
      </dgm:t>
    </dgm:pt>
    <dgm:pt modelId="{2CBDA34D-528B-498A-94EF-1E595208F5E1}" type="pres">
      <dgm:prSet presAssocID="{16545F98-0576-42B9-9471-3C50EFA3AAC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D798011-8976-4BF9-8662-BE721979CF1F}" type="pres">
      <dgm:prSet presAssocID="{86FA726B-3DA8-4416-90AD-107065D992A0}" presName="centerShape" presStyleLbl="node0" presStyleIdx="0" presStyleCnt="1"/>
      <dgm:spPr/>
    </dgm:pt>
    <dgm:pt modelId="{2F09498C-8CB4-4105-A688-F720BB5B7D7A}" type="pres">
      <dgm:prSet presAssocID="{17B89BDA-4E82-4481-935D-440B8E433A96}" presName="parTrans" presStyleLbl="sibTrans2D1" presStyleIdx="0" presStyleCnt="4"/>
      <dgm:spPr/>
    </dgm:pt>
    <dgm:pt modelId="{3A88D421-5023-4EDB-9799-FAB4F18ADA91}" type="pres">
      <dgm:prSet presAssocID="{17B89BDA-4E82-4481-935D-440B8E433A96}" presName="connectorText" presStyleLbl="sibTrans2D1" presStyleIdx="0" presStyleCnt="4"/>
      <dgm:spPr/>
    </dgm:pt>
    <dgm:pt modelId="{BEC3088F-4536-4C48-8D2B-CA99B4962785}" type="pres">
      <dgm:prSet presAssocID="{5F949C9B-D85D-4BAB-9C93-06B4D246FED8}" presName="node" presStyleLbl="node1" presStyleIdx="0" presStyleCnt="4" custScaleX="150411">
        <dgm:presLayoutVars>
          <dgm:bulletEnabled val="1"/>
        </dgm:presLayoutVars>
      </dgm:prSet>
      <dgm:spPr/>
    </dgm:pt>
    <dgm:pt modelId="{A4758EFD-8CED-4721-82E3-E4B55EC1DF97}" type="pres">
      <dgm:prSet presAssocID="{761A89F1-D607-4D31-AAE7-AE06C51A75B9}" presName="parTrans" presStyleLbl="sibTrans2D1" presStyleIdx="1" presStyleCnt="4"/>
      <dgm:spPr/>
    </dgm:pt>
    <dgm:pt modelId="{9B111D65-2E95-466B-AFF4-2B09CF190179}" type="pres">
      <dgm:prSet presAssocID="{761A89F1-D607-4D31-AAE7-AE06C51A75B9}" presName="connectorText" presStyleLbl="sibTrans2D1" presStyleIdx="1" presStyleCnt="4"/>
      <dgm:spPr/>
    </dgm:pt>
    <dgm:pt modelId="{9A19BEF8-EF10-4296-A744-B86CD7ABDF4A}" type="pres">
      <dgm:prSet presAssocID="{A3CAA29D-0EA5-4F19-9FBA-6180460DA48E}" presName="node" presStyleLbl="node1" presStyleIdx="1" presStyleCnt="4" custScaleX="155904">
        <dgm:presLayoutVars>
          <dgm:bulletEnabled val="1"/>
        </dgm:presLayoutVars>
      </dgm:prSet>
      <dgm:spPr/>
    </dgm:pt>
    <dgm:pt modelId="{F96C73B7-467D-401F-91A6-5B0FB78D5162}" type="pres">
      <dgm:prSet presAssocID="{E301FECD-D0BA-4C0C-8B00-10DE10E5DF50}" presName="parTrans" presStyleLbl="sibTrans2D1" presStyleIdx="2" presStyleCnt="4"/>
      <dgm:spPr/>
    </dgm:pt>
    <dgm:pt modelId="{CB93F513-60CE-4149-8FCA-80C0686E1161}" type="pres">
      <dgm:prSet presAssocID="{E301FECD-D0BA-4C0C-8B00-10DE10E5DF50}" presName="connectorText" presStyleLbl="sibTrans2D1" presStyleIdx="2" presStyleCnt="4"/>
      <dgm:spPr/>
    </dgm:pt>
    <dgm:pt modelId="{6ACA3844-B79E-43FA-AAF7-66B7567EB826}" type="pres">
      <dgm:prSet presAssocID="{7588B053-8F34-4E2A-8BCE-AED3B713A73E}" presName="node" presStyleLbl="node1" presStyleIdx="2" presStyleCnt="4" custScaleX="185036" custScaleY="100989">
        <dgm:presLayoutVars>
          <dgm:bulletEnabled val="1"/>
        </dgm:presLayoutVars>
      </dgm:prSet>
      <dgm:spPr/>
    </dgm:pt>
    <dgm:pt modelId="{10C78490-07C6-4CE6-96D6-821F924FB847}" type="pres">
      <dgm:prSet presAssocID="{4B84AD29-FB8E-4105-8993-DB4065DA1B60}" presName="parTrans" presStyleLbl="sibTrans2D1" presStyleIdx="3" presStyleCnt="4"/>
      <dgm:spPr/>
    </dgm:pt>
    <dgm:pt modelId="{B53801D8-E54E-4F8F-85AC-FA2B75FE3C2C}" type="pres">
      <dgm:prSet presAssocID="{4B84AD29-FB8E-4105-8993-DB4065DA1B60}" presName="connectorText" presStyleLbl="sibTrans2D1" presStyleIdx="3" presStyleCnt="4"/>
      <dgm:spPr/>
    </dgm:pt>
    <dgm:pt modelId="{875D77FB-3432-4A2C-B1FF-1593FDBBD569}" type="pres">
      <dgm:prSet presAssocID="{334F54D4-1C7E-40C6-A9C2-2C11FA07D0B6}" presName="node" presStyleLbl="node1" presStyleIdx="3" presStyleCnt="4" custScaleX="151938">
        <dgm:presLayoutVars>
          <dgm:bulletEnabled val="1"/>
        </dgm:presLayoutVars>
      </dgm:prSet>
      <dgm:spPr/>
    </dgm:pt>
  </dgm:ptLst>
  <dgm:cxnLst>
    <dgm:cxn modelId="{62590816-AB96-41D4-BF32-5DE1EE09C669}" srcId="{86FA726B-3DA8-4416-90AD-107065D992A0}" destId="{A3CAA29D-0EA5-4F19-9FBA-6180460DA48E}" srcOrd="1" destOrd="0" parTransId="{761A89F1-D607-4D31-AAE7-AE06C51A75B9}" sibTransId="{FE74272C-4BD4-4DE5-B6CF-AA51397A6323}"/>
    <dgm:cxn modelId="{BDAE151C-F33E-497D-A215-72AFBBB8FA76}" type="presOf" srcId="{761A89F1-D607-4D31-AAE7-AE06C51A75B9}" destId="{A4758EFD-8CED-4721-82E3-E4B55EC1DF97}" srcOrd="0" destOrd="0" presId="urn:microsoft.com/office/officeart/2005/8/layout/radial5"/>
    <dgm:cxn modelId="{FEAFFC1F-3C8B-47DC-958C-DE6970E13BA9}" type="presOf" srcId="{334F54D4-1C7E-40C6-A9C2-2C11FA07D0B6}" destId="{875D77FB-3432-4A2C-B1FF-1593FDBBD569}" srcOrd="0" destOrd="0" presId="urn:microsoft.com/office/officeart/2005/8/layout/radial5"/>
    <dgm:cxn modelId="{0B571B30-CE7F-4C16-8785-C01F8441CFCE}" srcId="{86FA726B-3DA8-4416-90AD-107065D992A0}" destId="{334F54D4-1C7E-40C6-A9C2-2C11FA07D0B6}" srcOrd="3" destOrd="0" parTransId="{4B84AD29-FB8E-4105-8993-DB4065DA1B60}" sibTransId="{AF319D61-B8F1-41D8-A179-82001AEB3394}"/>
    <dgm:cxn modelId="{518C6D61-6AC9-46A1-AEBB-EAB2D89CB842}" type="presOf" srcId="{5F949C9B-D85D-4BAB-9C93-06B4D246FED8}" destId="{BEC3088F-4536-4C48-8D2B-CA99B4962785}" srcOrd="0" destOrd="0" presId="urn:microsoft.com/office/officeart/2005/8/layout/radial5"/>
    <dgm:cxn modelId="{A7A39841-CD5D-4D45-B5CC-D6AAC7BE5A82}" type="presOf" srcId="{761A89F1-D607-4D31-AAE7-AE06C51A75B9}" destId="{9B111D65-2E95-466B-AFF4-2B09CF190179}" srcOrd="1" destOrd="0" presId="urn:microsoft.com/office/officeart/2005/8/layout/radial5"/>
    <dgm:cxn modelId="{EB840743-D56A-4917-B15B-DDEFCF7EEDD6}" type="presOf" srcId="{7588B053-8F34-4E2A-8BCE-AED3B713A73E}" destId="{6ACA3844-B79E-43FA-AAF7-66B7567EB826}" srcOrd="0" destOrd="0" presId="urn:microsoft.com/office/officeart/2005/8/layout/radial5"/>
    <dgm:cxn modelId="{BD5A1E44-2005-4EFC-BAA3-0B96F05BD4D9}" srcId="{16545F98-0576-42B9-9471-3C50EFA3AACF}" destId="{86FA726B-3DA8-4416-90AD-107065D992A0}" srcOrd="0" destOrd="0" parTransId="{E2A67CEA-B42F-4A57-9F5E-194CE895440D}" sibTransId="{542E1253-87D1-40C9-93D5-60D2030F9411}"/>
    <dgm:cxn modelId="{31047344-E80B-4558-BBAA-97601E934DFD}" type="presOf" srcId="{E301FECD-D0BA-4C0C-8B00-10DE10E5DF50}" destId="{CB93F513-60CE-4149-8FCA-80C0686E1161}" srcOrd="1" destOrd="0" presId="urn:microsoft.com/office/officeart/2005/8/layout/radial5"/>
    <dgm:cxn modelId="{943B0746-45D4-4481-B68E-F085A82196C3}" srcId="{86FA726B-3DA8-4416-90AD-107065D992A0}" destId="{7588B053-8F34-4E2A-8BCE-AED3B713A73E}" srcOrd="2" destOrd="0" parTransId="{E301FECD-D0BA-4C0C-8B00-10DE10E5DF50}" sibTransId="{8CA5F953-48AD-4537-8FFC-CFAB0411FEA7}"/>
    <dgm:cxn modelId="{40ADDF49-14DB-4851-BA72-209513F26F4E}" type="presOf" srcId="{E301FECD-D0BA-4C0C-8B00-10DE10E5DF50}" destId="{F96C73B7-467D-401F-91A6-5B0FB78D5162}" srcOrd="0" destOrd="0" presId="urn:microsoft.com/office/officeart/2005/8/layout/radial5"/>
    <dgm:cxn modelId="{E42C3C7D-F885-4894-9FCD-8C734E8C72D5}" type="presOf" srcId="{A3CAA29D-0EA5-4F19-9FBA-6180460DA48E}" destId="{9A19BEF8-EF10-4296-A744-B86CD7ABDF4A}" srcOrd="0" destOrd="0" presId="urn:microsoft.com/office/officeart/2005/8/layout/radial5"/>
    <dgm:cxn modelId="{8F2EBCA5-D014-49AF-9029-DCCFD04C050C}" srcId="{86FA726B-3DA8-4416-90AD-107065D992A0}" destId="{5F949C9B-D85D-4BAB-9C93-06B4D246FED8}" srcOrd="0" destOrd="0" parTransId="{17B89BDA-4E82-4481-935D-440B8E433A96}" sibTransId="{034793E2-9D7F-436E-97BD-69143281374E}"/>
    <dgm:cxn modelId="{4EA75CB0-3182-4D98-A73D-356BEC697671}" type="presOf" srcId="{4B84AD29-FB8E-4105-8993-DB4065DA1B60}" destId="{B53801D8-E54E-4F8F-85AC-FA2B75FE3C2C}" srcOrd="1" destOrd="0" presId="urn:microsoft.com/office/officeart/2005/8/layout/radial5"/>
    <dgm:cxn modelId="{04BEB5BF-1212-4B3D-8D12-37EA2D3B87AE}" type="presOf" srcId="{16545F98-0576-42B9-9471-3C50EFA3AACF}" destId="{2CBDA34D-528B-498A-94EF-1E595208F5E1}" srcOrd="0" destOrd="0" presId="urn:microsoft.com/office/officeart/2005/8/layout/radial5"/>
    <dgm:cxn modelId="{AD3EB6BF-1FE0-497A-ADE6-F5B3CCDE2D9A}" type="presOf" srcId="{17B89BDA-4E82-4481-935D-440B8E433A96}" destId="{2F09498C-8CB4-4105-A688-F720BB5B7D7A}" srcOrd="0" destOrd="0" presId="urn:microsoft.com/office/officeart/2005/8/layout/radial5"/>
    <dgm:cxn modelId="{8965F5CB-3A4B-49D9-977A-18798B74DA44}" type="presOf" srcId="{17B89BDA-4E82-4481-935D-440B8E433A96}" destId="{3A88D421-5023-4EDB-9799-FAB4F18ADA91}" srcOrd="1" destOrd="0" presId="urn:microsoft.com/office/officeart/2005/8/layout/radial5"/>
    <dgm:cxn modelId="{0E1E75D1-7565-4505-9568-564C1E8EF069}" type="presOf" srcId="{4B84AD29-FB8E-4105-8993-DB4065DA1B60}" destId="{10C78490-07C6-4CE6-96D6-821F924FB847}" srcOrd="0" destOrd="0" presId="urn:microsoft.com/office/officeart/2005/8/layout/radial5"/>
    <dgm:cxn modelId="{EBEB42FD-D6CD-4126-906C-33FE503E876E}" type="presOf" srcId="{86FA726B-3DA8-4416-90AD-107065D992A0}" destId="{0D798011-8976-4BF9-8662-BE721979CF1F}" srcOrd="0" destOrd="0" presId="urn:microsoft.com/office/officeart/2005/8/layout/radial5"/>
    <dgm:cxn modelId="{0B738F25-9819-45D7-BA3B-B543220D897A}" type="presParOf" srcId="{2CBDA34D-528B-498A-94EF-1E595208F5E1}" destId="{0D798011-8976-4BF9-8662-BE721979CF1F}" srcOrd="0" destOrd="0" presId="urn:microsoft.com/office/officeart/2005/8/layout/radial5"/>
    <dgm:cxn modelId="{5A58BFBB-C164-4427-A348-03ECD8E4D11C}" type="presParOf" srcId="{2CBDA34D-528B-498A-94EF-1E595208F5E1}" destId="{2F09498C-8CB4-4105-A688-F720BB5B7D7A}" srcOrd="1" destOrd="0" presId="urn:microsoft.com/office/officeart/2005/8/layout/radial5"/>
    <dgm:cxn modelId="{5AFBD35C-8CDE-41CC-813C-33D1AAAFE1A9}" type="presParOf" srcId="{2F09498C-8CB4-4105-A688-F720BB5B7D7A}" destId="{3A88D421-5023-4EDB-9799-FAB4F18ADA91}" srcOrd="0" destOrd="0" presId="urn:microsoft.com/office/officeart/2005/8/layout/radial5"/>
    <dgm:cxn modelId="{E80A037C-5401-4647-B437-E5C2FAA1387C}" type="presParOf" srcId="{2CBDA34D-528B-498A-94EF-1E595208F5E1}" destId="{BEC3088F-4536-4C48-8D2B-CA99B4962785}" srcOrd="2" destOrd="0" presId="urn:microsoft.com/office/officeart/2005/8/layout/radial5"/>
    <dgm:cxn modelId="{3BE8090F-888A-4FEA-A511-D7F0D2D5FF9A}" type="presParOf" srcId="{2CBDA34D-528B-498A-94EF-1E595208F5E1}" destId="{A4758EFD-8CED-4721-82E3-E4B55EC1DF97}" srcOrd="3" destOrd="0" presId="urn:microsoft.com/office/officeart/2005/8/layout/radial5"/>
    <dgm:cxn modelId="{2C4F0A6E-0712-4C40-AF33-66235E9DFE3E}" type="presParOf" srcId="{A4758EFD-8CED-4721-82E3-E4B55EC1DF97}" destId="{9B111D65-2E95-466B-AFF4-2B09CF190179}" srcOrd="0" destOrd="0" presId="urn:microsoft.com/office/officeart/2005/8/layout/radial5"/>
    <dgm:cxn modelId="{22F5581B-28F2-468A-9F3C-C89EBE1A6C4F}" type="presParOf" srcId="{2CBDA34D-528B-498A-94EF-1E595208F5E1}" destId="{9A19BEF8-EF10-4296-A744-B86CD7ABDF4A}" srcOrd="4" destOrd="0" presId="urn:microsoft.com/office/officeart/2005/8/layout/radial5"/>
    <dgm:cxn modelId="{22A54BB9-2568-4182-8709-B411B9285581}" type="presParOf" srcId="{2CBDA34D-528B-498A-94EF-1E595208F5E1}" destId="{F96C73B7-467D-401F-91A6-5B0FB78D5162}" srcOrd="5" destOrd="0" presId="urn:microsoft.com/office/officeart/2005/8/layout/radial5"/>
    <dgm:cxn modelId="{437B5CA9-281E-4BC8-B4D0-2FABC64F7FB0}" type="presParOf" srcId="{F96C73B7-467D-401F-91A6-5B0FB78D5162}" destId="{CB93F513-60CE-4149-8FCA-80C0686E1161}" srcOrd="0" destOrd="0" presId="urn:microsoft.com/office/officeart/2005/8/layout/radial5"/>
    <dgm:cxn modelId="{869A2A7B-E5F5-483F-AC22-3E79DBFE18A3}" type="presParOf" srcId="{2CBDA34D-528B-498A-94EF-1E595208F5E1}" destId="{6ACA3844-B79E-43FA-AAF7-66B7567EB826}" srcOrd="6" destOrd="0" presId="urn:microsoft.com/office/officeart/2005/8/layout/radial5"/>
    <dgm:cxn modelId="{305098B1-5816-48D5-B5F5-1FCA1DDA5051}" type="presParOf" srcId="{2CBDA34D-528B-498A-94EF-1E595208F5E1}" destId="{10C78490-07C6-4CE6-96D6-821F924FB847}" srcOrd="7" destOrd="0" presId="urn:microsoft.com/office/officeart/2005/8/layout/radial5"/>
    <dgm:cxn modelId="{93227A99-71BE-453C-975A-AB5605BA37D3}" type="presParOf" srcId="{10C78490-07C6-4CE6-96D6-821F924FB847}" destId="{B53801D8-E54E-4F8F-85AC-FA2B75FE3C2C}" srcOrd="0" destOrd="0" presId="urn:microsoft.com/office/officeart/2005/8/layout/radial5"/>
    <dgm:cxn modelId="{40C8EDAE-FF23-4DFD-9855-3D236DB4BDB9}" type="presParOf" srcId="{2CBDA34D-528B-498A-94EF-1E595208F5E1}" destId="{875D77FB-3432-4A2C-B1FF-1593FDBBD56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ECADFA-64D5-4251-9466-6DB9C18BCB42}" type="doc">
      <dgm:prSet loTypeId="urn:microsoft.com/office/officeart/2005/8/layout/radial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6AAE131D-C6D1-4930-B29E-3E843B91FCAA}">
      <dgm:prSet phldrT="[Texto]" phldr="0"/>
      <dgm:spPr>
        <a:solidFill>
          <a:srgbClr val="0070C0"/>
        </a:solidFill>
      </dgm:spPr>
      <dgm:t>
        <a:bodyPr/>
        <a:lstStyle/>
        <a:p>
          <a:r>
            <a:rPr lang="es-CL" dirty="0"/>
            <a:t>Equipo apoyo (Elena, Mario, Vale)</a:t>
          </a:r>
        </a:p>
      </dgm:t>
    </dgm:pt>
    <dgm:pt modelId="{BF237CE3-35AF-46FF-9AC8-CED79F25DF80}" type="parTrans" cxnId="{41ADD380-3FE7-4751-B31E-3D9D474A3BCC}">
      <dgm:prSet/>
      <dgm:spPr/>
      <dgm:t>
        <a:bodyPr/>
        <a:lstStyle/>
        <a:p>
          <a:endParaRPr lang="es-CL"/>
        </a:p>
      </dgm:t>
    </dgm:pt>
    <dgm:pt modelId="{7B9EE0F9-7444-4753-AD99-76A6132EF98F}" type="sibTrans" cxnId="{41ADD380-3FE7-4751-B31E-3D9D474A3BCC}">
      <dgm:prSet/>
      <dgm:spPr/>
      <dgm:t>
        <a:bodyPr/>
        <a:lstStyle/>
        <a:p>
          <a:endParaRPr lang="es-CL"/>
        </a:p>
      </dgm:t>
    </dgm:pt>
    <dgm:pt modelId="{355267E8-211D-4B55-ADEE-7F8A351A520B}">
      <dgm:prSet phldrT="[Texto]" phldr="0"/>
      <dgm:spPr/>
      <dgm:t>
        <a:bodyPr/>
        <a:lstStyle/>
        <a:p>
          <a:r>
            <a:rPr lang="es-CL" dirty="0"/>
            <a:t>Interfases organizaciones</a:t>
          </a:r>
        </a:p>
        <a:p>
          <a:r>
            <a:rPr lang="es-CL" dirty="0"/>
            <a:t>-Socio a cargo</a:t>
          </a:r>
        </a:p>
        <a:p>
          <a:r>
            <a:rPr lang="es-CL" dirty="0"/>
            <a:t>-Equipo de </a:t>
          </a:r>
          <a:r>
            <a:rPr lang="es-CL" dirty="0" err="1"/>
            <a:t>traabajo</a:t>
          </a:r>
          <a:endParaRPr lang="es-CL" dirty="0"/>
        </a:p>
      </dgm:t>
    </dgm:pt>
    <dgm:pt modelId="{96CECEFC-28EE-437C-9251-74FCA9D6108E}" type="parTrans" cxnId="{952F1300-5100-4CA4-8969-6388407C3534}">
      <dgm:prSet/>
      <dgm:spPr/>
      <dgm:t>
        <a:bodyPr/>
        <a:lstStyle/>
        <a:p>
          <a:endParaRPr lang="es-CL"/>
        </a:p>
      </dgm:t>
    </dgm:pt>
    <dgm:pt modelId="{2D3211BB-0D36-416C-B022-9D9006E5D319}" type="sibTrans" cxnId="{952F1300-5100-4CA4-8969-6388407C3534}">
      <dgm:prSet/>
      <dgm:spPr/>
      <dgm:t>
        <a:bodyPr/>
        <a:lstStyle/>
        <a:p>
          <a:endParaRPr lang="es-CL"/>
        </a:p>
      </dgm:t>
    </dgm:pt>
    <dgm:pt modelId="{F0CAF4B1-135E-45CB-83A0-F7EC0F797DA9}">
      <dgm:prSet phldrT="[Texto]" phldr="0"/>
      <dgm:spPr/>
      <dgm:t>
        <a:bodyPr/>
        <a:lstStyle/>
        <a:p>
          <a:r>
            <a:rPr lang="es-CL" dirty="0"/>
            <a:t>Interfases País</a:t>
          </a:r>
        </a:p>
      </dgm:t>
    </dgm:pt>
    <dgm:pt modelId="{803CBF25-3FE2-4912-AD34-32B1E267D6FE}" type="parTrans" cxnId="{5B228E5D-E252-47E8-94A5-7B53E3B729E8}">
      <dgm:prSet/>
      <dgm:spPr/>
      <dgm:t>
        <a:bodyPr/>
        <a:lstStyle/>
        <a:p>
          <a:endParaRPr lang="es-CL"/>
        </a:p>
      </dgm:t>
    </dgm:pt>
    <dgm:pt modelId="{B2B9049D-E2AF-4BD9-A563-67BEFFFAA841}" type="sibTrans" cxnId="{5B228E5D-E252-47E8-94A5-7B53E3B729E8}">
      <dgm:prSet/>
      <dgm:spPr/>
      <dgm:t>
        <a:bodyPr/>
        <a:lstStyle/>
        <a:p>
          <a:endParaRPr lang="es-CL"/>
        </a:p>
      </dgm:t>
    </dgm:pt>
    <dgm:pt modelId="{A5714D7E-17D5-4C1F-9881-15958BCAD0FA}">
      <dgm:prSet phldrT="[Texto]" phldr="0"/>
      <dgm:spPr/>
      <dgm:t>
        <a:bodyPr/>
        <a:lstStyle/>
        <a:p>
          <a:r>
            <a:rPr lang="es-CL" dirty="0"/>
            <a:t>Interfases territorios</a:t>
          </a:r>
        </a:p>
        <a:p>
          <a:r>
            <a:rPr lang="es-CL" dirty="0"/>
            <a:t>-Director regional y/o socio a cargo</a:t>
          </a:r>
        </a:p>
        <a:p>
          <a:r>
            <a:rPr lang="es-CL" dirty="0"/>
            <a:t>-Equipo</a:t>
          </a:r>
        </a:p>
      </dgm:t>
    </dgm:pt>
    <dgm:pt modelId="{19A3C4AC-CBFD-4B3E-BCF0-B25BB9820141}" type="parTrans" cxnId="{CEA0E923-CD22-41D6-A856-648065D32E76}">
      <dgm:prSet/>
      <dgm:spPr/>
      <dgm:t>
        <a:bodyPr/>
        <a:lstStyle/>
        <a:p>
          <a:endParaRPr lang="es-CL"/>
        </a:p>
      </dgm:t>
    </dgm:pt>
    <dgm:pt modelId="{BE0212F8-0E18-4905-9287-9BE35F08BDCD}" type="sibTrans" cxnId="{CEA0E923-CD22-41D6-A856-648065D32E76}">
      <dgm:prSet/>
      <dgm:spPr/>
      <dgm:t>
        <a:bodyPr/>
        <a:lstStyle/>
        <a:p>
          <a:endParaRPr lang="es-CL"/>
        </a:p>
      </dgm:t>
    </dgm:pt>
    <dgm:pt modelId="{95F36E3B-688E-4955-BDF2-AC1435D55DC2}">
      <dgm:prSet phldrT="[Texto]" phldr="0"/>
      <dgm:spPr/>
      <dgm:t>
        <a:bodyPr/>
        <a:lstStyle/>
        <a:p>
          <a:r>
            <a:rPr lang="es-CL" dirty="0"/>
            <a:t>Interfases pyme</a:t>
          </a:r>
        </a:p>
      </dgm:t>
    </dgm:pt>
    <dgm:pt modelId="{5A6DDB08-FD28-42DE-AC70-8FC37CC67D7C}" type="parTrans" cxnId="{CE877919-C820-4675-A884-70C1FCAD201D}">
      <dgm:prSet/>
      <dgm:spPr/>
      <dgm:t>
        <a:bodyPr/>
        <a:lstStyle/>
        <a:p>
          <a:endParaRPr lang="es-CL"/>
        </a:p>
      </dgm:t>
    </dgm:pt>
    <dgm:pt modelId="{E43D9D2A-8881-4A0C-8925-6939550B85BE}" type="sibTrans" cxnId="{CE877919-C820-4675-A884-70C1FCAD201D}">
      <dgm:prSet/>
      <dgm:spPr/>
      <dgm:t>
        <a:bodyPr/>
        <a:lstStyle/>
        <a:p>
          <a:endParaRPr lang="es-CL"/>
        </a:p>
      </dgm:t>
    </dgm:pt>
    <dgm:pt modelId="{38B22DE4-CACA-4DC5-AC12-A5621C2C84A8}" type="pres">
      <dgm:prSet presAssocID="{08ECADFA-64D5-4251-9466-6DB9C18BCB4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BEDD321-24D9-48EC-9C52-D4E153D964DF}" type="pres">
      <dgm:prSet presAssocID="{6AAE131D-C6D1-4930-B29E-3E843B91FCAA}" presName="centerShape" presStyleLbl="node0" presStyleIdx="0" presStyleCnt="1"/>
      <dgm:spPr/>
    </dgm:pt>
    <dgm:pt modelId="{E9B76C20-ABDA-4524-B7DC-DEBC265C2892}" type="pres">
      <dgm:prSet presAssocID="{355267E8-211D-4B55-ADEE-7F8A351A520B}" presName="node" presStyleLbl="node1" presStyleIdx="0" presStyleCnt="4" custScaleX="163090">
        <dgm:presLayoutVars>
          <dgm:bulletEnabled val="1"/>
        </dgm:presLayoutVars>
      </dgm:prSet>
      <dgm:spPr/>
    </dgm:pt>
    <dgm:pt modelId="{EBAF41ED-AB7E-4A2C-8E08-A94A4BC53476}" type="pres">
      <dgm:prSet presAssocID="{355267E8-211D-4B55-ADEE-7F8A351A520B}" presName="dummy" presStyleCnt="0"/>
      <dgm:spPr/>
    </dgm:pt>
    <dgm:pt modelId="{44917059-9160-4AB5-B006-9DAD97188F03}" type="pres">
      <dgm:prSet presAssocID="{2D3211BB-0D36-416C-B022-9D9006E5D319}" presName="sibTrans" presStyleLbl="sibTrans2D1" presStyleIdx="0" presStyleCnt="4"/>
      <dgm:spPr/>
    </dgm:pt>
    <dgm:pt modelId="{A214B0DF-DFD5-4AC7-AA84-8FD2421AB429}" type="pres">
      <dgm:prSet presAssocID="{F0CAF4B1-135E-45CB-83A0-F7EC0F797DA9}" presName="node" presStyleLbl="node1" presStyleIdx="1" presStyleCnt="4">
        <dgm:presLayoutVars>
          <dgm:bulletEnabled val="1"/>
        </dgm:presLayoutVars>
      </dgm:prSet>
      <dgm:spPr/>
    </dgm:pt>
    <dgm:pt modelId="{00801FC2-CB23-4125-8DA8-238846E3CAD1}" type="pres">
      <dgm:prSet presAssocID="{F0CAF4B1-135E-45CB-83A0-F7EC0F797DA9}" presName="dummy" presStyleCnt="0"/>
      <dgm:spPr/>
    </dgm:pt>
    <dgm:pt modelId="{92711ACF-5EBE-4BCB-9D12-5AABBD68A48B}" type="pres">
      <dgm:prSet presAssocID="{B2B9049D-E2AF-4BD9-A563-67BEFFFAA841}" presName="sibTrans" presStyleLbl="sibTrans2D1" presStyleIdx="1" presStyleCnt="4"/>
      <dgm:spPr/>
    </dgm:pt>
    <dgm:pt modelId="{80BCA324-064B-43D5-A679-EB18D58A6BDC}" type="pres">
      <dgm:prSet presAssocID="{A5714D7E-17D5-4C1F-9881-15958BCAD0FA}" presName="node" presStyleLbl="node1" presStyleIdx="2" presStyleCnt="4" custScaleX="160265">
        <dgm:presLayoutVars>
          <dgm:bulletEnabled val="1"/>
        </dgm:presLayoutVars>
      </dgm:prSet>
      <dgm:spPr/>
    </dgm:pt>
    <dgm:pt modelId="{13BF596F-292B-4A00-A5CB-2CB018E8012F}" type="pres">
      <dgm:prSet presAssocID="{A5714D7E-17D5-4C1F-9881-15958BCAD0FA}" presName="dummy" presStyleCnt="0"/>
      <dgm:spPr/>
    </dgm:pt>
    <dgm:pt modelId="{3AFD6052-2536-49B1-95BD-5379C3F7C509}" type="pres">
      <dgm:prSet presAssocID="{BE0212F8-0E18-4905-9287-9BE35F08BDCD}" presName="sibTrans" presStyleLbl="sibTrans2D1" presStyleIdx="2" presStyleCnt="4"/>
      <dgm:spPr/>
    </dgm:pt>
    <dgm:pt modelId="{0E355258-E026-4CFD-8FC5-B9FD36DE0504}" type="pres">
      <dgm:prSet presAssocID="{95F36E3B-688E-4955-BDF2-AC1435D55DC2}" presName="node" presStyleLbl="node1" presStyleIdx="3" presStyleCnt="4">
        <dgm:presLayoutVars>
          <dgm:bulletEnabled val="1"/>
        </dgm:presLayoutVars>
      </dgm:prSet>
      <dgm:spPr/>
    </dgm:pt>
    <dgm:pt modelId="{69AAEAD2-2718-47D8-A311-26DE6BF745E5}" type="pres">
      <dgm:prSet presAssocID="{95F36E3B-688E-4955-BDF2-AC1435D55DC2}" presName="dummy" presStyleCnt="0"/>
      <dgm:spPr/>
    </dgm:pt>
    <dgm:pt modelId="{B880B3AF-BA27-484C-857F-E95021176357}" type="pres">
      <dgm:prSet presAssocID="{E43D9D2A-8881-4A0C-8925-6939550B85BE}" presName="sibTrans" presStyleLbl="sibTrans2D1" presStyleIdx="3" presStyleCnt="4"/>
      <dgm:spPr/>
    </dgm:pt>
  </dgm:ptLst>
  <dgm:cxnLst>
    <dgm:cxn modelId="{952F1300-5100-4CA4-8969-6388407C3534}" srcId="{6AAE131D-C6D1-4930-B29E-3E843B91FCAA}" destId="{355267E8-211D-4B55-ADEE-7F8A351A520B}" srcOrd="0" destOrd="0" parTransId="{96CECEFC-28EE-437C-9251-74FCA9D6108E}" sibTransId="{2D3211BB-0D36-416C-B022-9D9006E5D319}"/>
    <dgm:cxn modelId="{CE877919-C820-4675-A884-70C1FCAD201D}" srcId="{6AAE131D-C6D1-4930-B29E-3E843B91FCAA}" destId="{95F36E3B-688E-4955-BDF2-AC1435D55DC2}" srcOrd="3" destOrd="0" parTransId="{5A6DDB08-FD28-42DE-AC70-8FC37CC67D7C}" sibTransId="{E43D9D2A-8881-4A0C-8925-6939550B85BE}"/>
    <dgm:cxn modelId="{49780C23-C08C-494F-AB94-3C85415FA6EE}" type="presOf" srcId="{A5714D7E-17D5-4C1F-9881-15958BCAD0FA}" destId="{80BCA324-064B-43D5-A679-EB18D58A6BDC}" srcOrd="0" destOrd="0" presId="urn:microsoft.com/office/officeart/2005/8/layout/radial6"/>
    <dgm:cxn modelId="{CEA0E923-CD22-41D6-A856-648065D32E76}" srcId="{6AAE131D-C6D1-4930-B29E-3E843B91FCAA}" destId="{A5714D7E-17D5-4C1F-9881-15958BCAD0FA}" srcOrd="2" destOrd="0" parTransId="{19A3C4AC-CBFD-4B3E-BCF0-B25BB9820141}" sibTransId="{BE0212F8-0E18-4905-9287-9BE35F08BDCD}"/>
    <dgm:cxn modelId="{762A3B27-6648-466E-8AF5-BDC92A284438}" type="presOf" srcId="{B2B9049D-E2AF-4BD9-A563-67BEFFFAA841}" destId="{92711ACF-5EBE-4BCB-9D12-5AABBD68A48B}" srcOrd="0" destOrd="0" presId="urn:microsoft.com/office/officeart/2005/8/layout/radial6"/>
    <dgm:cxn modelId="{2D937032-841A-45A4-8A57-15771604D95D}" type="presOf" srcId="{95F36E3B-688E-4955-BDF2-AC1435D55DC2}" destId="{0E355258-E026-4CFD-8FC5-B9FD36DE0504}" srcOrd="0" destOrd="0" presId="urn:microsoft.com/office/officeart/2005/8/layout/radial6"/>
    <dgm:cxn modelId="{B8907F3A-6EE5-4337-8B9C-759591C3D5BD}" type="presOf" srcId="{08ECADFA-64D5-4251-9466-6DB9C18BCB42}" destId="{38B22DE4-CACA-4DC5-AC12-A5621C2C84A8}" srcOrd="0" destOrd="0" presId="urn:microsoft.com/office/officeart/2005/8/layout/radial6"/>
    <dgm:cxn modelId="{5B228E5D-E252-47E8-94A5-7B53E3B729E8}" srcId="{6AAE131D-C6D1-4930-B29E-3E843B91FCAA}" destId="{F0CAF4B1-135E-45CB-83A0-F7EC0F797DA9}" srcOrd="1" destOrd="0" parTransId="{803CBF25-3FE2-4912-AD34-32B1E267D6FE}" sibTransId="{B2B9049D-E2AF-4BD9-A563-67BEFFFAA841}"/>
    <dgm:cxn modelId="{C5213751-E96C-4BAD-A244-A16060F2657C}" type="presOf" srcId="{355267E8-211D-4B55-ADEE-7F8A351A520B}" destId="{E9B76C20-ABDA-4524-B7DC-DEBC265C2892}" srcOrd="0" destOrd="0" presId="urn:microsoft.com/office/officeart/2005/8/layout/radial6"/>
    <dgm:cxn modelId="{768F3356-93AC-4F3D-888C-45A923DE3467}" type="presOf" srcId="{F0CAF4B1-135E-45CB-83A0-F7EC0F797DA9}" destId="{A214B0DF-DFD5-4AC7-AA84-8FD2421AB429}" srcOrd="0" destOrd="0" presId="urn:microsoft.com/office/officeart/2005/8/layout/radial6"/>
    <dgm:cxn modelId="{41ADD380-3FE7-4751-B31E-3D9D474A3BCC}" srcId="{08ECADFA-64D5-4251-9466-6DB9C18BCB42}" destId="{6AAE131D-C6D1-4930-B29E-3E843B91FCAA}" srcOrd="0" destOrd="0" parTransId="{BF237CE3-35AF-46FF-9AC8-CED79F25DF80}" sibTransId="{7B9EE0F9-7444-4753-AD99-76A6132EF98F}"/>
    <dgm:cxn modelId="{773C08C5-9982-4417-AC08-BEDCDE76C82E}" type="presOf" srcId="{6AAE131D-C6D1-4930-B29E-3E843B91FCAA}" destId="{CBEDD321-24D9-48EC-9C52-D4E153D964DF}" srcOrd="0" destOrd="0" presId="urn:microsoft.com/office/officeart/2005/8/layout/radial6"/>
    <dgm:cxn modelId="{15CB1DCD-D89C-4DF0-9569-ED17CF0940DA}" type="presOf" srcId="{2D3211BB-0D36-416C-B022-9D9006E5D319}" destId="{44917059-9160-4AB5-B006-9DAD97188F03}" srcOrd="0" destOrd="0" presId="urn:microsoft.com/office/officeart/2005/8/layout/radial6"/>
    <dgm:cxn modelId="{8B7455CD-279E-4C3B-A40C-42902ACE424A}" type="presOf" srcId="{E43D9D2A-8881-4A0C-8925-6939550B85BE}" destId="{B880B3AF-BA27-484C-857F-E95021176357}" srcOrd="0" destOrd="0" presId="urn:microsoft.com/office/officeart/2005/8/layout/radial6"/>
    <dgm:cxn modelId="{5AB5AAE2-ED0A-4FE3-9B25-F0372C734D49}" type="presOf" srcId="{BE0212F8-0E18-4905-9287-9BE35F08BDCD}" destId="{3AFD6052-2536-49B1-95BD-5379C3F7C509}" srcOrd="0" destOrd="0" presId="urn:microsoft.com/office/officeart/2005/8/layout/radial6"/>
    <dgm:cxn modelId="{8E72C4A8-857E-4229-9D2C-33628F70F24A}" type="presParOf" srcId="{38B22DE4-CACA-4DC5-AC12-A5621C2C84A8}" destId="{CBEDD321-24D9-48EC-9C52-D4E153D964DF}" srcOrd="0" destOrd="0" presId="urn:microsoft.com/office/officeart/2005/8/layout/radial6"/>
    <dgm:cxn modelId="{CD0EAF73-E1D5-44A7-BC7F-7A8A7B8FA9A7}" type="presParOf" srcId="{38B22DE4-CACA-4DC5-AC12-A5621C2C84A8}" destId="{E9B76C20-ABDA-4524-B7DC-DEBC265C2892}" srcOrd="1" destOrd="0" presId="urn:microsoft.com/office/officeart/2005/8/layout/radial6"/>
    <dgm:cxn modelId="{CFCFD379-AF3B-438B-9F00-1AC32E28A5B5}" type="presParOf" srcId="{38B22DE4-CACA-4DC5-AC12-A5621C2C84A8}" destId="{EBAF41ED-AB7E-4A2C-8E08-A94A4BC53476}" srcOrd="2" destOrd="0" presId="urn:microsoft.com/office/officeart/2005/8/layout/radial6"/>
    <dgm:cxn modelId="{BF3C7D92-7854-493C-87AE-C5A7B25E4287}" type="presParOf" srcId="{38B22DE4-CACA-4DC5-AC12-A5621C2C84A8}" destId="{44917059-9160-4AB5-B006-9DAD97188F03}" srcOrd="3" destOrd="0" presId="urn:microsoft.com/office/officeart/2005/8/layout/radial6"/>
    <dgm:cxn modelId="{031A6B18-4FCF-4D02-B84F-5B3FD6E93BE1}" type="presParOf" srcId="{38B22DE4-CACA-4DC5-AC12-A5621C2C84A8}" destId="{A214B0DF-DFD5-4AC7-AA84-8FD2421AB429}" srcOrd="4" destOrd="0" presId="urn:microsoft.com/office/officeart/2005/8/layout/radial6"/>
    <dgm:cxn modelId="{AEB1E30C-6328-45AE-A208-51CEBCCFEB60}" type="presParOf" srcId="{38B22DE4-CACA-4DC5-AC12-A5621C2C84A8}" destId="{00801FC2-CB23-4125-8DA8-238846E3CAD1}" srcOrd="5" destOrd="0" presId="urn:microsoft.com/office/officeart/2005/8/layout/radial6"/>
    <dgm:cxn modelId="{22B14EF3-C751-4977-B9F0-1EE18D5A9423}" type="presParOf" srcId="{38B22DE4-CACA-4DC5-AC12-A5621C2C84A8}" destId="{92711ACF-5EBE-4BCB-9D12-5AABBD68A48B}" srcOrd="6" destOrd="0" presId="urn:microsoft.com/office/officeart/2005/8/layout/radial6"/>
    <dgm:cxn modelId="{68C0159C-0281-4497-AE63-36643D5AAFB9}" type="presParOf" srcId="{38B22DE4-CACA-4DC5-AC12-A5621C2C84A8}" destId="{80BCA324-064B-43D5-A679-EB18D58A6BDC}" srcOrd="7" destOrd="0" presId="urn:microsoft.com/office/officeart/2005/8/layout/radial6"/>
    <dgm:cxn modelId="{C6FE90F9-C0F9-42B7-AE4C-39AFF10FCA86}" type="presParOf" srcId="{38B22DE4-CACA-4DC5-AC12-A5621C2C84A8}" destId="{13BF596F-292B-4A00-A5CB-2CB018E8012F}" srcOrd="8" destOrd="0" presId="urn:microsoft.com/office/officeart/2005/8/layout/radial6"/>
    <dgm:cxn modelId="{3766FFE8-0ABC-45E0-B4E3-96A8877460D5}" type="presParOf" srcId="{38B22DE4-CACA-4DC5-AC12-A5621C2C84A8}" destId="{3AFD6052-2536-49B1-95BD-5379C3F7C509}" srcOrd="9" destOrd="0" presId="urn:microsoft.com/office/officeart/2005/8/layout/radial6"/>
    <dgm:cxn modelId="{090EEB7D-D305-4C55-B9B2-F7E856AA388D}" type="presParOf" srcId="{38B22DE4-CACA-4DC5-AC12-A5621C2C84A8}" destId="{0E355258-E026-4CFD-8FC5-B9FD36DE0504}" srcOrd="10" destOrd="0" presId="urn:microsoft.com/office/officeart/2005/8/layout/radial6"/>
    <dgm:cxn modelId="{5F8465AC-8481-42C8-A8BB-2C5DC1913077}" type="presParOf" srcId="{38B22DE4-CACA-4DC5-AC12-A5621C2C84A8}" destId="{69AAEAD2-2718-47D8-A311-26DE6BF745E5}" srcOrd="11" destOrd="0" presId="urn:microsoft.com/office/officeart/2005/8/layout/radial6"/>
    <dgm:cxn modelId="{5FC142E6-6974-4EA3-ABF7-24A9C65BEA23}" type="presParOf" srcId="{38B22DE4-CACA-4DC5-AC12-A5621C2C84A8}" destId="{B880B3AF-BA27-484C-857F-E9502117635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98011-8976-4BF9-8662-BE721979CF1F}">
      <dsp:nvSpPr>
        <dsp:cNvPr id="0" name=""/>
        <dsp:cNvSpPr/>
      </dsp:nvSpPr>
      <dsp:spPr>
        <a:xfrm>
          <a:off x="3245359" y="1975325"/>
          <a:ext cx="1162908" cy="1162908"/>
        </a:xfrm>
        <a:prstGeom prst="ellipse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GL (Equipo leal)</a:t>
          </a:r>
        </a:p>
      </dsp:txBody>
      <dsp:txXfrm>
        <a:off x="3415663" y="2145629"/>
        <a:ext cx="822300" cy="822300"/>
      </dsp:txXfrm>
    </dsp:sp>
    <dsp:sp modelId="{2F09498C-8CB4-4105-A688-F720BB5B7D7A}">
      <dsp:nvSpPr>
        <dsp:cNvPr id="0" name=""/>
        <dsp:cNvSpPr/>
      </dsp:nvSpPr>
      <dsp:spPr>
        <a:xfrm rot="16200000">
          <a:off x="3659990" y="1441135"/>
          <a:ext cx="333646" cy="4577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900" kern="1200"/>
        </a:p>
      </dsp:txBody>
      <dsp:txXfrm>
        <a:off x="3710037" y="1582731"/>
        <a:ext cx="233552" cy="274646"/>
      </dsp:txXfrm>
    </dsp:sp>
    <dsp:sp modelId="{BEC3088F-4536-4C48-8D2B-CA99B4962785}">
      <dsp:nvSpPr>
        <dsp:cNvPr id="0" name=""/>
        <dsp:cNvSpPr/>
      </dsp:nvSpPr>
      <dsp:spPr>
        <a:xfrm>
          <a:off x="2814316" y="-502"/>
          <a:ext cx="2024993" cy="134630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Organizaciones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-GL </a:t>
          </a:r>
          <a:r>
            <a:rPr lang="es-CL" sz="1200" kern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Strat.E&amp;M</a:t>
          </a:r>
          <a:endParaRPr lang="es-CL" sz="1200" kern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-CCT transformación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-Rafel </a:t>
          </a:r>
          <a:r>
            <a:rPr lang="es-CL" sz="1200" kern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Sotil&amp;Asoc</a:t>
          </a: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-CIVE</a:t>
          </a:r>
        </a:p>
      </dsp:txBody>
      <dsp:txXfrm>
        <a:off x="3110869" y="196660"/>
        <a:ext cx="1431887" cy="951982"/>
      </dsp:txXfrm>
    </dsp:sp>
    <dsp:sp modelId="{A4758EFD-8CED-4721-82E3-E4B55EC1DF97}">
      <dsp:nvSpPr>
        <dsp:cNvPr id="0" name=""/>
        <dsp:cNvSpPr/>
      </dsp:nvSpPr>
      <dsp:spPr>
        <a:xfrm>
          <a:off x="4463972" y="2327907"/>
          <a:ext cx="134196" cy="4577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900" kern="1200"/>
        </a:p>
      </dsp:txBody>
      <dsp:txXfrm>
        <a:off x="4463972" y="2419456"/>
        <a:ext cx="93937" cy="274646"/>
      </dsp:txXfrm>
    </dsp:sp>
    <dsp:sp modelId="{9A19BEF8-EF10-4296-A744-B86CD7ABDF4A}">
      <dsp:nvSpPr>
        <dsp:cNvPr id="0" name=""/>
        <dsp:cNvSpPr/>
      </dsp:nvSpPr>
      <dsp:spPr>
        <a:xfrm>
          <a:off x="4661469" y="1883626"/>
          <a:ext cx="2098946" cy="134630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País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-CCT/PPCI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-GL </a:t>
          </a:r>
          <a:r>
            <a:rPr lang="es-CL" sz="1200" kern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Strat.E&amp;M</a:t>
          </a:r>
          <a:endParaRPr lang="es-CL" sz="1200" kern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-CAF</a:t>
          </a:r>
        </a:p>
      </dsp:txBody>
      <dsp:txXfrm>
        <a:off x="4968853" y="2080788"/>
        <a:ext cx="1484178" cy="951982"/>
      </dsp:txXfrm>
    </dsp:sp>
    <dsp:sp modelId="{F96C73B7-467D-401F-91A6-5B0FB78D5162}">
      <dsp:nvSpPr>
        <dsp:cNvPr id="0" name=""/>
        <dsp:cNvSpPr/>
      </dsp:nvSpPr>
      <dsp:spPr>
        <a:xfrm rot="5400000">
          <a:off x="3661755" y="3211450"/>
          <a:ext cx="330117" cy="4577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900" kern="1200"/>
        </a:p>
      </dsp:txBody>
      <dsp:txXfrm>
        <a:off x="3711273" y="3253482"/>
        <a:ext cx="231082" cy="274646"/>
      </dsp:txXfrm>
    </dsp:sp>
    <dsp:sp modelId="{6ACA3844-B79E-43FA-AAF7-66B7567EB826}">
      <dsp:nvSpPr>
        <dsp:cNvPr id="0" name=""/>
        <dsp:cNvSpPr/>
      </dsp:nvSpPr>
      <dsp:spPr>
        <a:xfrm>
          <a:off x="2581237" y="3761097"/>
          <a:ext cx="2491152" cy="135962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Territorios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-CCT/PPCI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-GL </a:t>
          </a:r>
          <a:r>
            <a:rPr lang="es-CL" sz="1200" kern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Strat.E&amp;M</a:t>
          </a:r>
          <a:endParaRPr lang="es-CL" sz="1200" kern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-CAF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-DIPE, </a:t>
          </a:r>
          <a:r>
            <a:rPr lang="es-CL" sz="1200" kern="1200" dirty="0" err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Ues</a:t>
          </a: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, CFCCI</a:t>
          </a:r>
        </a:p>
      </dsp:txBody>
      <dsp:txXfrm>
        <a:off x="2946058" y="3960209"/>
        <a:ext cx="1761510" cy="961397"/>
      </dsp:txXfrm>
    </dsp:sp>
    <dsp:sp modelId="{10C78490-07C6-4CE6-96D6-821F924FB847}">
      <dsp:nvSpPr>
        <dsp:cNvPr id="0" name=""/>
        <dsp:cNvSpPr/>
      </dsp:nvSpPr>
      <dsp:spPr>
        <a:xfrm rot="10800000">
          <a:off x="3035435" y="2327907"/>
          <a:ext cx="148346" cy="4577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900" kern="1200"/>
        </a:p>
      </dsp:txBody>
      <dsp:txXfrm rot="10800000">
        <a:off x="3079939" y="2419456"/>
        <a:ext cx="103842" cy="274646"/>
      </dsp:txXfrm>
    </dsp:sp>
    <dsp:sp modelId="{875D77FB-3432-4A2C-B1FF-1593FDBBD569}">
      <dsp:nvSpPr>
        <dsp:cNvPr id="0" name=""/>
        <dsp:cNvSpPr/>
      </dsp:nvSpPr>
      <dsp:spPr>
        <a:xfrm>
          <a:off x="919908" y="1883626"/>
          <a:ext cx="2045551" cy="134630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Pymes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-CCT Fomento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-Agente operador</a:t>
          </a:r>
        </a:p>
      </dsp:txBody>
      <dsp:txXfrm>
        <a:off x="1219472" y="2080788"/>
        <a:ext cx="1446423" cy="951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0B3AF-BA27-484C-857F-E95021176357}">
      <dsp:nvSpPr>
        <dsp:cNvPr id="0" name=""/>
        <dsp:cNvSpPr/>
      </dsp:nvSpPr>
      <dsp:spPr>
        <a:xfrm>
          <a:off x="1871304" y="591250"/>
          <a:ext cx="3937715" cy="3937715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D6052-2536-49B1-95BD-5379C3F7C509}">
      <dsp:nvSpPr>
        <dsp:cNvPr id="0" name=""/>
        <dsp:cNvSpPr/>
      </dsp:nvSpPr>
      <dsp:spPr>
        <a:xfrm>
          <a:off x="1871304" y="591250"/>
          <a:ext cx="3937715" cy="3937715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11ACF-5EBE-4BCB-9D12-5AABBD68A48B}">
      <dsp:nvSpPr>
        <dsp:cNvPr id="0" name=""/>
        <dsp:cNvSpPr/>
      </dsp:nvSpPr>
      <dsp:spPr>
        <a:xfrm>
          <a:off x="1871304" y="591250"/>
          <a:ext cx="3937715" cy="3937715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17059-9160-4AB5-B006-9DAD97188F03}">
      <dsp:nvSpPr>
        <dsp:cNvPr id="0" name=""/>
        <dsp:cNvSpPr/>
      </dsp:nvSpPr>
      <dsp:spPr>
        <a:xfrm>
          <a:off x="1871304" y="591250"/>
          <a:ext cx="3937715" cy="3937715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DD321-24D9-48EC-9C52-D4E153D964DF}">
      <dsp:nvSpPr>
        <dsp:cNvPr id="0" name=""/>
        <dsp:cNvSpPr/>
      </dsp:nvSpPr>
      <dsp:spPr>
        <a:xfrm>
          <a:off x="2933561" y="1653507"/>
          <a:ext cx="1813201" cy="1813201"/>
        </a:xfrm>
        <a:prstGeom prst="ellipse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 dirty="0"/>
            <a:t>Equipo apoyo (Elena, Mario, Vale)</a:t>
          </a:r>
        </a:p>
      </dsp:txBody>
      <dsp:txXfrm>
        <a:off x="3199098" y="1919044"/>
        <a:ext cx="1282127" cy="1282127"/>
      </dsp:txXfrm>
    </dsp:sp>
    <dsp:sp modelId="{E9B76C20-ABDA-4524-B7DC-DEBC265C2892}">
      <dsp:nvSpPr>
        <dsp:cNvPr id="0" name=""/>
        <dsp:cNvSpPr/>
      </dsp:nvSpPr>
      <dsp:spPr>
        <a:xfrm>
          <a:off x="2805159" y="2322"/>
          <a:ext cx="2070005" cy="12692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Interfases organizaciones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-Socio a cargo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-Equipo de </a:t>
          </a:r>
          <a:r>
            <a:rPr lang="es-CL" sz="1200" kern="1200" dirty="0" err="1"/>
            <a:t>traabajo</a:t>
          </a:r>
          <a:endParaRPr lang="es-CL" sz="1200" kern="1200" dirty="0"/>
        </a:p>
      </dsp:txBody>
      <dsp:txXfrm>
        <a:off x="3108304" y="188198"/>
        <a:ext cx="1463715" cy="897489"/>
      </dsp:txXfrm>
    </dsp:sp>
    <dsp:sp modelId="{A214B0DF-DFD5-4AC7-AA84-8FD2421AB429}">
      <dsp:nvSpPr>
        <dsp:cNvPr id="0" name=""/>
        <dsp:cNvSpPr/>
      </dsp:nvSpPr>
      <dsp:spPr>
        <a:xfrm>
          <a:off x="5128706" y="1925487"/>
          <a:ext cx="1269241" cy="12692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Interfases País</a:t>
          </a:r>
        </a:p>
      </dsp:txBody>
      <dsp:txXfrm>
        <a:off x="5314582" y="2111363"/>
        <a:ext cx="897489" cy="897489"/>
      </dsp:txXfrm>
    </dsp:sp>
    <dsp:sp modelId="{80BCA324-064B-43D5-A679-EB18D58A6BDC}">
      <dsp:nvSpPr>
        <dsp:cNvPr id="0" name=""/>
        <dsp:cNvSpPr/>
      </dsp:nvSpPr>
      <dsp:spPr>
        <a:xfrm>
          <a:off x="2823087" y="3848652"/>
          <a:ext cx="2034149" cy="12692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Interfases territorios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-Director regional y/o socio a cargo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-Equipo</a:t>
          </a:r>
        </a:p>
      </dsp:txBody>
      <dsp:txXfrm>
        <a:off x="3120981" y="4034528"/>
        <a:ext cx="1438361" cy="897489"/>
      </dsp:txXfrm>
    </dsp:sp>
    <dsp:sp modelId="{0E355258-E026-4CFD-8FC5-B9FD36DE0504}">
      <dsp:nvSpPr>
        <dsp:cNvPr id="0" name=""/>
        <dsp:cNvSpPr/>
      </dsp:nvSpPr>
      <dsp:spPr>
        <a:xfrm>
          <a:off x="1282376" y="1925487"/>
          <a:ext cx="1269241" cy="12692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Interfases pyme</a:t>
          </a:r>
        </a:p>
      </dsp:txBody>
      <dsp:txXfrm>
        <a:off x="1468252" y="2111363"/>
        <a:ext cx="897489" cy="897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13D4A-BC4A-4858-BC9A-1D13203F3792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43000"/>
            <a:ext cx="5426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17FE2-3B03-4EB9-93B5-65904089D0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2480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37FD9-9323-2363-81D4-DBE5FEAD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0E046E2-D8A6-1FCE-A957-0361FEC18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CD1BAE-B08A-1870-5A15-8C467A088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E36CBD-D10A-DAC5-28DF-0AE2EC9B4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9178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723D9-E3F9-E27D-A507-56FE6BF8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F6D94CE-1707-9415-6C97-676D2B283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F800B8B-5F26-4740-90FF-83BC6511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5215DD-1223-D51F-AE3A-0A836B679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9802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39457-9B94-008B-EF1A-8DB5DC524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3792E18-0595-F1D6-B81C-9EF6CA22B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A3CB3C-BC8A-9750-DCAD-3A2D75FF3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F900DB-9456-98E2-B0A4-6C8448A8E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718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71594-DE50-C0EE-B455-CCA67AFCC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3137FF6-B254-91CC-FF8A-937E8248E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8A45779-542B-F627-16F1-DC6F5C2AE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EBDBC4-6A32-32A9-3A77-B6FC0FF3D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211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C61C-03F0-6B92-584B-895DB0D15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CB05FC3-5F14-5BC4-8B3F-B6FB9F78C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8A669E9-44E1-138D-8F6D-5C3B731E8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AB1C1E-5692-F97F-F2F6-28453F1B7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6850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942FE-8141-714D-BC8E-8F791F042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59996CF-92F2-37BD-F707-12B3055DD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30BE9C1-8CE1-1928-3D33-DBDFE1C63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9FD92A-7B58-E808-F57D-8881AA3F0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7289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FF10C-05C0-A34E-3042-5F6425D61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F223379-4E45-9FDD-02F8-62621FC83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FFD2A7-A5DC-5EDC-A249-BF50C0031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9F6B7A-2590-2659-3E8E-38BF304BC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794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A02B5-362E-DA8C-12E4-DF9B3BFED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2DBBEE-BD7F-31FC-A53F-C37428CB5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93CE68F-E763-42E9-46C0-2C75833E1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ED8493-A63E-438A-786D-EA4D4A27F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9125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4DB73-37C3-00D3-DF06-62E5CE8F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2A3A091-7656-A7AE-2FAC-A046842B9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264753-C647-C81A-0BE4-7988999A5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30F34A-0EA3-8269-21FB-8AEFA20B2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9982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8BD7A-53DE-2F13-96C3-DC3F4F84E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E5268AB-9F87-6864-CFC7-F121BE8C5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80128EB-24B6-48C1-67B1-833599CCA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400395-6134-2C3A-FBAF-8C29AF2D3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7124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89A7-FB56-1FE8-70B9-59ECC049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BCBCD1-952B-F021-AA21-9C7CEE734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EF0C4C1-0217-0EDD-F112-1B4F26A1D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DA2D7E-9FC4-8E92-BFEB-0251466AC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46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4500B-CD87-550F-EB15-383B5F6F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79E03D-78BC-C69A-63AE-6EA62E51C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4ABBB8-2452-E6AA-B1FE-C74BF7595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470AD1-0569-399E-322F-79A1B9C6D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8706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DFE16-C9D6-0010-09AD-16FD3400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26497ED-0393-46EB-1AD1-6D6B34D6C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9CC82CA-4808-C490-95A5-1EE4FF4D3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F9A528-4064-3B36-7785-89D722A4B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5216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BA97-187B-B455-6560-1EF1B7A06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C6A14B-C20F-3F30-25CE-BC4BEA339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A112D4-2904-C2F9-108F-38F7AF3B0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15D606-8FF2-9C97-F3E9-49231CDE0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2602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C9449-33FC-A995-8E0E-7601277F3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1A13DDD-B36F-8083-BEC3-2C0CB803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05536E4-5271-91FF-11B4-CC9BE5284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4A5FF9-8A32-F27E-34D2-04BF74680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4401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D2496-8AFA-4D57-8803-08B84709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92453E2-A577-C911-1AB5-CD7D9173A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47408CD-5805-6C15-274A-270D65149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E5C72F-3AE6-4868-D5D9-0B9AD5F354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1098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3D50A-4A09-C7A6-B007-168F4959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4E81DE5-A427-B89A-9E16-7D1F452AE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21DEF7-B40D-425F-F2EE-746BDAECD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BF956F-A8B8-22B9-24D4-0065D8ACA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6519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03453-69D7-5104-84E5-BA5023DAD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BF7A29-1170-D98E-7E4C-720FC8742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EEC6E89-3974-CEB2-D408-1760A0DB2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146A74-EC0A-2EB3-C8BC-C28A04C4A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133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9A1EB-6AE7-2110-C8A8-79881FD0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8ECFBE-6846-F0DC-59E8-2EEDA28DD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BDA03F-FBE3-D748-AB91-3C09A63D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0BAE6-DA29-0DC0-E6A2-A1513669C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0935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E824B-F2EE-671B-0327-7BEB18D0F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263A68C-849E-F67D-7466-2FED6A318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4790D35-CF5A-941A-1D48-7E9AABB6A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A29941-782B-901F-EE8F-0A8A26B5F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25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1232-B357-2D9B-CE0A-CF16388F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C16CCE-55DD-C759-C51C-752B90A37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DD81456-AB11-9731-308D-B0424C5D0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059E70-8BF3-1F0C-DA36-DE15DD6DC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5607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744F-C7EF-7FE4-5046-AE6B794A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E6A4658-66F5-79C9-6469-758B57D94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9BA101-B828-3508-B64D-064263456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2C7A17-BB81-EFF1-2BDC-A72CD036DD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010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59266-B050-028B-F252-F5D24727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482F61D-F3AD-49FA-E28D-E675B9114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D7E8F3-472C-AD7A-D81F-83785D32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3031BF-B5A0-CFC7-341C-649F1C5C2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4684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DC7C7-2A11-847E-EE68-285E2227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A8C9395-E949-C681-1F07-D067E76DF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6016B89-4EBB-3000-BE53-A6D48A976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2DDEDF-74C7-9397-B663-017FFC70E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740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666B0-890E-90B9-F873-D963FFA84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8C775D-D789-8988-E0F3-4977503B5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E5B9257-3857-40BA-8053-A27152218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09DEB0-E341-A5ED-A249-689F708B1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4941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B0D68-DBD2-C1F9-A20E-CF5B6F5EF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2467CC8-9463-AE64-B267-047F7123D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F6DC528-61A2-CDB7-B6EB-B87276B38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E624CA-D35B-AEDD-651F-2E167AC57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5330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865F-B15D-FB4E-53C1-82DC056E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32746B-986F-8DE3-AFD0-8A36A1A50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DD5B0A8-1ECE-EF1E-68D0-099AEEDE6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EFF06-F1B3-8D4E-B703-2617772A0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0957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842AF-9A5E-28C8-22EC-76CA2880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A9B213-8752-3923-FB0C-5D22814CB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6601EF-DFE0-F336-567D-A4589EF12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FADC3C-9613-9D2C-8704-0E393343B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403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E25F-B045-D27A-0F3E-00842CC62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EBEF70-7665-D287-E2F8-60D767917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07BDBE3-D4AE-FA8D-5051-B7B5AB622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0FB9C8-F3E7-FC26-77E3-6BC698254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068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48F2-F7B0-5EE8-4EC1-351911A25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EDB3A5-8BD4-1252-DD01-BD90FE2EF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A15FAA3-1F76-9C4D-2C70-3266BD4E3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CDFCDA-6442-E451-BF4F-353533945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0482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33A32-9870-0568-41B5-0C31CD46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7F0FC0C-C540-13A8-087F-041C619A2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CA9E912-10D9-6165-D961-5D8974156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895D25-BCFE-F64D-4161-3B91DA7E3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32220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5E30-8A8A-5AB1-CE08-E5ED6C9A4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F81474B-3390-4C38-6BF4-F78A3665D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4AB5F2-568F-B4A8-683A-DC12545F4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87C7F7-9867-3218-3677-233FB8349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8984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0C923-7729-AD20-B0D2-9C3F227C5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6C487F9-CF41-920B-E8EA-BEA85C55D7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8A9B7E4-E8B9-4F52-14C5-ACBC1FD9F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17F585-E063-D68F-CA2B-F1F7AF297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305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D316F-4E42-51DD-7603-C20F63B8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47A3EC7-0317-6142-74DE-0DEB9A217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ECB1BE-318E-E8AC-C4A9-FA73A7B72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B2C2C5-C822-6184-F600-3E9331C311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92718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F1B25-16C0-B044-6F64-F8284F3CC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E47987-A2E5-CD11-4B1B-D71D2EFA5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895C3B8-E95B-2EDE-4903-3A70820E0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48A63D-F7AC-4FF7-68D4-D3E225064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1897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F4370-37EC-59C3-98E0-33463747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88D580-3177-521B-A6D1-61C1755FD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BADB5CE-F85F-954E-0317-E8A1AE4F3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DC2929-7B77-ED42-4865-D10FB904B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17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1D9F-8D09-973D-9FE1-185A867E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087DD3-18C8-6AA8-19ED-BA510DE2B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29ED096-5778-70FD-D1B3-01FF5A458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336DAB-2E37-5783-835D-82FD0ED67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910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5B8F0-EAE4-057B-599C-A1E28E05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AE8ACD-18FE-BB16-251C-CA5E02B7E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CFAFB22-4532-267F-2CA1-1F32BEF64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33D81A-8ED3-F604-D083-4885F98AC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48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6166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17FE2-3B03-4EB9-93B5-65904089D03D}" type="slidenum">
              <a:rPr lang="es-CL" smtClean="0"/>
              <a:t>50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19038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17FE2-3B03-4EB9-93B5-65904089D03D}" type="slidenum">
              <a:rPr lang="es-CL" smtClean="0"/>
              <a:t>52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4320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26C34-8394-CD9F-D6C4-4D08009D2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C6C1B0D-1CAA-54A0-B68D-B5A995582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5596E64-8039-9A26-96B4-B73475001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4A8664-621B-5A71-067C-04307EFE4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58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12580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11A3-61BC-7B13-67FC-5148B32FC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CB93A46-5E91-0BFF-F9BE-1B22175E7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0FFD64-3E12-E8C6-397D-C2A728B4F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F6520E-66BE-EF92-748B-E4791C0DE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61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34449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5EB7-640A-BB65-0A09-82CCDAD1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5331F1-1243-685A-34EB-2714DF524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D7C768-C6C1-09A4-3F82-8653E833D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3664E1-8155-3F82-EBD7-F5BC67705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7292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6D4EF-3BCB-FFDA-A603-0AF32C490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159F30E-F663-8088-DC8C-D13065658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155448-C692-A714-61D4-5D503838B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6B1E88-A58D-342E-05A7-0C6D854BEC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12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1532A-DA84-FD60-3BA7-FBB2CA906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CC65E9-3794-DE2F-2231-599D6D428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7E034C4-4FCC-6389-F9ED-FA215741D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B696A3-C0EE-A8E2-669F-7C9305637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0867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B9B08-BEB1-7A02-FC28-F34C2438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97ED96-1715-5E98-EF89-075746A60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01BC5DE-1872-3DC8-A5F8-10D9783E2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2B89B3-997F-7B84-576D-4CD83F417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203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58C5F-AE63-B706-9BFF-959C2DB1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96F34C-54E1-C3DD-2B08-A0671FB95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BB130ED-C4B9-B474-AE00-67DFA5816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D11D95-0191-71D0-A4AF-42027868B9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9322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4001A-9F1F-A810-CDBA-D46CBBED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8DB2E8-D232-F840-FAC3-A175B1EA6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134269C-F2E2-A521-E787-97732C95C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98E9AE-65D6-6750-9C56-E0876D414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4649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C1EC-CEA9-B8F1-F73D-A15F0C48C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B569698-8240-1C45-B42F-089C873EC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352D21-9ACD-A890-EDF0-EF7AB8077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B2A225-CF4B-8A74-AD25-ADAF6FEA6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873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0C106-054A-9DB7-1077-3DB1BA054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4062870-BFED-0E63-1A9D-4B1DF62FD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0152A96-A39A-3138-E656-FF61332DD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FA3AAB-6B4E-C60F-510F-1B4A8D9AA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74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DFDE6-BC21-C684-E57E-B314B9C0A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A9946C2-FED6-0B6F-9616-D83F75968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D974F6-8E9E-9646-D7D3-B3B74E1B8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E70BB8-BFDD-15A5-559E-AC1168EEC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57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4462E-5730-1CEF-A922-B87D598D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AD7A58-FCD8-C3AC-DD49-C64B3F538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7FB97A-47C0-C126-908C-96E8F95A7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35267E-DCEB-1670-3A3E-43EB84CC87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913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B4A27-18BF-B731-3F1D-E203CA12C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3654AA-3FE6-C0F9-093B-CBEBA42FB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20C9F9C-47DF-A68F-E2E0-EFF52CEEC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9B8867-B178-A21D-B655-B81B31194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673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D2A5B-1E30-1D8F-5B6F-0D6EFF61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E95D97B-3512-BDA3-73D7-F0650B2F8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D6072C8-1442-9345-DB91-143ADD289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AA9AF0-83CC-7B73-A63A-2506C1449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6404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3713E-DBEB-DEEF-CE26-4715F3AD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46672A9-47AB-CC2F-EF1C-47A3BC74C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0A85C4-E401-B768-1F1A-6F4DEC1E0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C19A8A-39EE-B429-0E92-B3F22B136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83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2FCF-EC7D-5097-924E-FE9370CE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E40678D-CD9D-7A27-1158-D8E1625FF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C6FFD77-EEDC-C570-AE76-73F43C33F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C6A5BF-F1BA-255F-2431-D0BCD0A22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92231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E547C-DF30-3898-4BF6-1C25248D4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50DBDE-7263-FD35-52C0-55742F000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F18A246-6550-CAFD-EA2A-B4962CC82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D0C86D-F225-5723-0429-6D8667FCE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6688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08FD8-5328-B947-3712-BEB899CF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2EE8AA-C2BB-8213-A8D2-FA5C1F4FE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4E5807-A3C6-8823-9BFD-D018B649F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B83FD0-29E9-E73C-1524-A0C524BD94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173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F49EC-93CA-756B-E132-3FE7E9382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ED5F0AC-C8D7-D367-1323-3AC08AB6B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7AB8DB4-2CA0-0F3C-7FE2-94AAE3030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5C3BBE-72A1-9E3C-D4FA-5C052A79D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2038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964EF-D9D4-EFCB-80A0-825B13C9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F4F939-7821-7347-2FB5-B0160E1DD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A537D70-543C-6063-233B-DF972E01B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FD455C-527B-B1B3-A144-3895C4999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098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3662C-4966-FE48-4177-1E74A08BA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CF92B85-B579-8D96-01DC-74D36795B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5F8B98-9B6E-E0E4-E0E1-42A69DB3E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1E107A-C98A-5539-E2CA-7823DCF54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8311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CA3DA-DDE5-44ED-B70E-BDDB84BE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2C34A76-CD1B-56EA-3A1B-3F2075CB7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C43D71-911F-89C3-98B6-C6859745D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FFF0B8-185F-412C-286C-3040A8FE1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1330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B23B-D8F0-4FAC-8C71-9AB4F051C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94248D1-ADB5-7EF9-3BAE-3120B055E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F0DFA24-9C9D-DB68-D913-331FF1DF4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4C475E-8507-3622-847D-BB67B0B3E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277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E848B-42DB-57F7-0E33-6480C6DC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74FC1A-C595-E6A9-7EF5-531E8419C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361E45D-EB57-A952-FBE0-2DB45F120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852D6D-1CA5-06D3-C67F-32072C9BB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9193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3FC4-6AAB-1FA4-7C55-A7EAA111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603120-11AD-3739-2EF1-11A6E098E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B02835F-03A6-0068-973D-2887B4F03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85A5D3-5CCE-E8B0-1EFC-502F374E2E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3690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E13A-3724-A243-F094-8E22EE77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B82CC29-8350-4E3A-7726-71E413062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C5F70DD-65A4-A6D7-3E54-AE6F8A4A8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FDDB05-4AB8-1962-9CDA-D215EC740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926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589BA-C739-3447-F288-A79B0DE89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3A6A1C-ABE1-A86D-EE85-3B16415CE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03F434-DBDE-618A-7C12-795461298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0CD058-9ABB-D3E3-9967-B3B555307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3107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F8CFF-9217-1474-BC0F-F269F27D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6B6F653-CC03-7736-8315-FBB1DD358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88D528-70B0-8856-699C-6AFE56EFC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E83D25-7203-0166-6575-3747BB003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7919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13E13-9969-3206-24C2-32F9DEBB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5F1698-185F-9890-143B-F4CA4331D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D9DB490-66D4-B385-4CF8-2ED25CEB1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C610CE-4079-0216-A747-6BA946D0A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815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D71C9-9829-1FB1-778C-76EF9F3EF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2F1E086-E4AF-BF6C-BC0D-A1086D2EF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4EA328-71D6-4C17-02A4-7A29DD6C7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A141B1-59E9-0908-B753-FAA822F28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6041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60E57-525C-4AC8-914B-4536A4125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3CB3178-6916-F80C-BF88-DA6DC220D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D77E188-F785-1009-344F-F25E27514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51CD98-A115-C82E-89B6-ED4390963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0598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83B74-DDAA-53DE-B7C9-9A8121E4F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42EACF-CEE5-4FEF-7BD7-02CC9AB14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44511C2-E20F-4EBF-1D46-9B001DCA4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A40958-B81B-2915-6244-62591272C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360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C0519-265D-2536-3745-4C255240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BDE422-57A6-07CD-9A97-13094FDEF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E11F6E-8ACA-7A24-66F8-5D3E1C17C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155CA2-EC02-0D16-5F7A-6880A0BE0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27DDB-A8C3-1E43-88CA-41BF4E36CCBD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8501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2AC84-3AF0-F1FC-C39A-F1B3A797F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B8FF01-8BC3-7047-0BFF-CF78F50FF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05906D7-8D4E-3CB8-68F7-7F820F59C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3672A-6250-1F9F-60CC-D8575EF0E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90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07194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64DAE-F93D-9E08-06AC-49C070EA7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E415C3C-9CAB-4AD5-D09B-38154FD90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CFCD769-9234-58AE-7FE4-CEF92C3A7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2DD82-3C1E-143A-DE6A-A37906CEB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92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95291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C6DE-CC15-71C4-A279-8FC5BCAA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3E4AF6-B36B-195F-A42B-B9376B0CF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A11E9C-BD71-2BFC-EC6B-5042D1D74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281B47-9B49-726F-5C7D-04A978ED1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93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3549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DB64-0307-4933-433E-30DD5FDCE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107C8B-45BA-2014-8291-14C222C4C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ADBD3D4-84CA-642B-231D-C6B236A7D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46675E-0C50-547B-75A8-99EE0AE4B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94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785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D3E2A-F3C3-DD00-1B3F-FB51A8899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52C082E-E75B-F5C3-15F4-6E9464B18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33EED0-7C02-59A6-7C19-488C3F4C6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EFAABA-BCA8-91D5-3B4D-B7D661BC5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50734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AC88-713D-57D6-3455-5CEDAFC8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73F6AB-901D-5221-9C8C-40A0268D6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9DD044-9675-C917-B907-6FDDA18B5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99E692-6678-13E4-1358-AEF6C5D38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103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255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9853-92ED-EA1B-5E50-C70D2C811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B67624F-0BD8-4679-977E-13F583D26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8AF9A47-F9CB-2750-3A58-387BA2FA4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2405C5-409A-7660-9973-F9556AD2E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27DDB-A8C3-1E43-88CA-41BF4E36CCBD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813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72220"/>
            <a:ext cx="8640366" cy="2280932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41114"/>
            <a:ext cx="8640366" cy="1581789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672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221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8813"/>
            <a:ext cx="2484105" cy="5552189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8813"/>
            <a:ext cx="7308310" cy="5552189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1215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64038" y="50048"/>
            <a:ext cx="7968338" cy="665776"/>
          </a:xfrm>
        </p:spPr>
        <p:txBody>
          <a:bodyPr tIns="52144" bIns="52144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64037" y="1067670"/>
            <a:ext cx="9792415" cy="4974373"/>
          </a:xfrm>
          <a:prstGeom prst="rect">
            <a:avLst/>
          </a:prstGeom>
        </p:spPr>
        <p:txBody>
          <a:bodyPr lIns="104287" tIns="52144" rIns="104287" bIns="52144"/>
          <a:lstStyle/>
          <a:p>
            <a:pPr lvl="0"/>
            <a:endParaRPr lang="es-CL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24384" y="6042043"/>
            <a:ext cx="2400102" cy="436774"/>
          </a:xfrm>
          <a:prstGeom prst="rect">
            <a:avLst/>
          </a:prstGeom>
          <a:ln/>
        </p:spPr>
        <p:txBody>
          <a:bodyPr lIns="104287" tIns="52144" rIns="104287" bIns="52144"/>
          <a:lstStyle>
            <a:lvl1pPr>
              <a:defRPr/>
            </a:lvl1pPr>
          </a:lstStyle>
          <a:p>
            <a:pPr>
              <a:defRPr/>
            </a:pPr>
            <a:fld id="{3EEFBD28-A7DA-7D4E-9C4E-00EA14E90345}" type="slidenum">
              <a:rPr lang="es-ES_tradnl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_trad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7072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31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33354"/>
            <a:ext cx="9936421" cy="2725289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84425"/>
            <a:ext cx="9936421" cy="1433165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82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82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031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44064"/>
            <a:ext cx="4896207" cy="41569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44064"/>
            <a:ext cx="4896207" cy="41569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9173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8813"/>
            <a:ext cx="9936421" cy="126634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606056"/>
            <a:ext cx="4873706" cy="787103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93159"/>
            <a:ext cx="4873706" cy="351997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606056"/>
            <a:ext cx="4897708" cy="787103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93159"/>
            <a:ext cx="4897708" cy="351997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605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887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58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6774"/>
            <a:ext cx="3715657" cy="1528710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43311"/>
            <a:ext cx="5832247" cy="4655892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65484"/>
            <a:ext cx="3715657" cy="3641302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26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6774"/>
            <a:ext cx="3715657" cy="1528710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43311"/>
            <a:ext cx="5832247" cy="4655892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65484"/>
            <a:ext cx="3715657" cy="3641302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310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8813"/>
            <a:ext cx="9936421" cy="1266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44064"/>
            <a:ext cx="9936421" cy="4156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72375"/>
            <a:ext cx="2592110" cy="348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D86744-3A5D-1547-A79F-4E9E9E92928E}" type="datetimeFigureOut">
              <a:rPr lang="es-CL" smtClean="0"/>
              <a:t>12-01-2026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72375"/>
            <a:ext cx="3888165" cy="348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72375"/>
            <a:ext cx="2592110" cy="348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582B2B-19D6-0B4D-9ED1-16B2CC55D9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581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2.jp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EAF6B-CCFE-7C61-3A49-3222FC335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1D6501-5064-9896-EDCC-B4A2C517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1" y="-11245"/>
            <a:ext cx="11572323" cy="6562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086586-22AC-6FAA-E9E4-BD8A99C771D0}"/>
              </a:ext>
            </a:extLst>
          </p:cNvPr>
          <p:cNvSpPr txBox="1"/>
          <p:nvPr/>
        </p:nvSpPr>
        <p:spPr>
          <a:xfrm>
            <a:off x="2031699" y="1428672"/>
            <a:ext cx="745709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600" dirty="0">
                <a:solidFill>
                  <a:schemeClr val="bg1"/>
                </a:solidFill>
              </a:rPr>
              <a:t>Reunión Equipo</a:t>
            </a:r>
          </a:p>
          <a:p>
            <a:endParaRPr lang="es-MX" sz="2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GL </a:t>
            </a:r>
            <a:r>
              <a:rPr lang="es-MX" sz="2000" dirty="0" err="1">
                <a:solidFill>
                  <a:schemeClr val="bg1"/>
                </a:solidFill>
              </a:rPr>
              <a:t>Strategic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Engineering</a:t>
            </a:r>
            <a:r>
              <a:rPr lang="es-MX" sz="2000" dirty="0">
                <a:solidFill>
                  <a:schemeClr val="bg1"/>
                </a:solidFill>
              </a:rPr>
              <a:t> &amp; Management (SEM)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Fundación </a:t>
            </a:r>
            <a:r>
              <a:rPr lang="es-MX" sz="2000" dirty="0" err="1">
                <a:solidFill>
                  <a:schemeClr val="bg1"/>
                </a:solidFill>
              </a:rPr>
              <a:t>ChileconTodo</a:t>
            </a:r>
            <a:r>
              <a:rPr lang="es-MX" sz="2000" dirty="0">
                <a:solidFill>
                  <a:schemeClr val="bg1"/>
                </a:solidFill>
              </a:rPr>
              <a:t> (CCT)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Centro de Anticipación y Creación de Futuro (CAF)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Proyecto País del Colegio de Ingenieros (PPCI)</a:t>
            </a:r>
          </a:p>
          <a:p>
            <a:endParaRPr lang="es-CL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56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90B95-A506-6F4F-88F7-25728D35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AFD7B5-83B8-6EB4-85AC-74A8D308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53EAB58-9D13-A93C-3BAB-E06301DCDCCA}"/>
              </a:ext>
            </a:extLst>
          </p:cNvPr>
          <p:cNvSpPr txBox="1"/>
          <p:nvPr/>
        </p:nvSpPr>
        <p:spPr>
          <a:xfrm>
            <a:off x="355626" y="1409940"/>
            <a:ext cx="1123693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700" dirty="0">
                <a:solidFill>
                  <a:schemeClr val="bg1"/>
                </a:solidFill>
              </a:rPr>
              <a:t>Un especialista  en </a:t>
            </a:r>
            <a:r>
              <a:rPr lang="es-MX" sz="1700" dirty="0" err="1">
                <a:solidFill>
                  <a:schemeClr val="bg1"/>
                </a:solidFill>
              </a:rPr>
              <a:t>compliance</a:t>
            </a:r>
            <a:r>
              <a:rPr lang="es-MX" sz="1700" dirty="0">
                <a:solidFill>
                  <a:schemeClr val="bg1"/>
                </a:solidFill>
              </a:rPr>
              <a:t> operacional y prevención de riesgos corporativos (área muy demandada). </a:t>
            </a:r>
            <a:r>
              <a:rPr lang="es-MX" sz="1700" dirty="0" err="1">
                <a:solidFill>
                  <a:schemeClr val="bg1"/>
                </a:solidFill>
              </a:rPr>
              <a:t>Compliance</a:t>
            </a:r>
            <a:r>
              <a:rPr lang="es-MX" sz="1700" dirty="0">
                <a:solidFill>
                  <a:schemeClr val="bg1"/>
                </a:solidFill>
              </a:rPr>
              <a:t> basado en riesgos (COSO). Prevención de delitos (Ley 20.393). Ciberseguridad (ISO 27001).</a:t>
            </a:r>
          </a:p>
          <a:p>
            <a:pPr marL="342900" indent="-342900">
              <a:buFont typeface="+mj-lt"/>
              <a:buAutoNum type="arabicPeriod"/>
            </a:pPr>
            <a:endParaRPr lang="es-MX" sz="17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1700" dirty="0">
                <a:solidFill>
                  <a:schemeClr val="bg1"/>
                </a:solidFill>
              </a:rPr>
              <a:t>PMO profesional para amarrar ingeniería, legal y consultoría.</a:t>
            </a:r>
          </a:p>
          <a:p>
            <a:pPr marL="342900" indent="-342900">
              <a:buFont typeface="+mj-lt"/>
              <a:buAutoNum type="arabicPeriod"/>
            </a:pPr>
            <a:endParaRPr lang="es-MX" sz="17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1700" dirty="0">
                <a:solidFill>
                  <a:schemeClr val="bg1"/>
                </a:solidFill>
              </a:rPr>
              <a:t>Modelación avanzada / data / simulación/inteligencia de negocios. </a:t>
            </a:r>
            <a:r>
              <a:rPr lang="es-MX" sz="1700" dirty="0">
                <a:solidFill>
                  <a:srgbClr val="00B0F0"/>
                </a:solidFill>
              </a:rPr>
              <a:t>(GLC, Francisco </a:t>
            </a:r>
            <a:r>
              <a:rPr lang="es-MX" sz="1700" dirty="0" err="1">
                <a:solidFill>
                  <a:srgbClr val="00B0F0"/>
                </a:solidFill>
              </a:rPr>
              <a:t>Tubino</a:t>
            </a:r>
            <a:r>
              <a:rPr lang="es-MX" sz="1700" dirty="0">
                <a:solidFill>
                  <a:srgbClr val="00B0F0"/>
                </a:solidFill>
              </a:rPr>
              <a:t>?)</a:t>
            </a:r>
            <a:r>
              <a:rPr lang="es-MX" sz="1700" dirty="0">
                <a:solidFill>
                  <a:schemeClr val="bg1"/>
                </a:solidFill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endParaRPr lang="es-MX" sz="17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1700" dirty="0">
                <a:solidFill>
                  <a:schemeClr val="bg1"/>
                </a:solidFill>
              </a:rPr>
              <a:t>Ingeniería de sostenibilidad / ESG técnica, no solo legal. </a:t>
            </a:r>
            <a:r>
              <a:rPr lang="es-MX" sz="1700" dirty="0">
                <a:solidFill>
                  <a:srgbClr val="00B0F0"/>
                </a:solidFill>
              </a:rPr>
              <a:t>Profesionales con certificación GRI / SASB.</a:t>
            </a:r>
          </a:p>
          <a:p>
            <a:pPr marL="342900" indent="-342900">
              <a:buFont typeface="+mj-lt"/>
              <a:buAutoNum type="arabicPeriod"/>
            </a:pPr>
            <a:endParaRPr lang="es-MX" sz="17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1700" dirty="0">
                <a:solidFill>
                  <a:schemeClr val="bg1"/>
                </a:solidFill>
              </a:rPr>
              <a:t>Alguien 100% dedicado a desarrollo de clientes y redes (ventas B2B consultoría) </a:t>
            </a:r>
            <a:r>
              <a:rPr lang="es-MX" sz="1700" dirty="0">
                <a:solidFill>
                  <a:srgbClr val="00B0F0"/>
                </a:solidFill>
              </a:rPr>
              <a:t>¿Marketing digital?.</a:t>
            </a:r>
          </a:p>
          <a:p>
            <a:pPr marL="342900" indent="-342900">
              <a:buFont typeface="+mj-lt"/>
              <a:buAutoNum type="arabicPeriod"/>
            </a:pPr>
            <a:endParaRPr lang="es-MX" sz="17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1700" dirty="0">
                <a:solidFill>
                  <a:schemeClr val="bg1"/>
                </a:solidFill>
              </a:rPr>
              <a:t>Referentes visibles en otras generaciones en la red de ingenieros industriales U. de Chile (idea que Carlos mencionó). </a:t>
            </a:r>
            <a:r>
              <a:rPr lang="es-MX" sz="1600" dirty="0">
                <a:solidFill>
                  <a:schemeClr val="bg1"/>
                </a:solidFill>
              </a:rPr>
              <a:t>Uno o dos “voceros” de 30–45 años </a:t>
            </a:r>
            <a:r>
              <a:rPr lang="es-MX" sz="1600" dirty="0">
                <a:solidFill>
                  <a:srgbClr val="00B0F0"/>
                </a:solidFill>
              </a:rPr>
              <a:t>Pablo Canobra, José  Inostroza).</a:t>
            </a:r>
            <a:r>
              <a:rPr lang="es-MX" sz="1700" dirty="0">
                <a:solidFill>
                  <a:schemeClr val="bg1"/>
                </a:solidFill>
              </a:rPr>
              <a:t>Egresados recientes del Magíster en Gestión y Políticas Públicas o del Magíster en Sistemas de Gestión </a:t>
            </a:r>
            <a:r>
              <a:rPr lang="es-MX" sz="1700" dirty="0">
                <a:solidFill>
                  <a:srgbClr val="00B0F0"/>
                </a:solidFill>
              </a:rPr>
              <a:t>(Claudio Maggi, José Inostroza).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069B89E-E58F-9105-D52E-2FF5A581180C}"/>
              </a:ext>
            </a:extLst>
          </p:cNvPr>
          <p:cNvSpPr txBox="1"/>
          <p:nvPr/>
        </p:nvSpPr>
        <p:spPr>
          <a:xfrm>
            <a:off x="1442406" y="174831"/>
            <a:ext cx="84418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</a:t>
            </a:r>
          </a:p>
          <a:p>
            <a:pPr algn="ctr"/>
            <a:r>
              <a:rPr lang="es-MX" sz="2400" dirty="0">
                <a:solidFill>
                  <a:srgbClr val="00B0F0"/>
                </a:solidFill>
              </a:rPr>
              <a:t>Podría faltar </a:t>
            </a:r>
          </a:p>
          <a:p>
            <a:pPr algn="ctr"/>
            <a:endParaRPr lang="es-CL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142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68DA8-47B6-30D4-30F9-1542BD90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C2126-B15B-1B60-DC77-2C9120B5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20" y="309261"/>
            <a:ext cx="6603934" cy="1105859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Serie: “Chile: errores de diseño que nos salen caros”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MATRIZ DE TEMAS (QUÉ)</a:t>
            </a: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7C704D-ECCD-CC30-90D9-C2F37D5C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153883B-85B3-5ED5-3B3E-E407DE08CE11}"/>
              </a:ext>
            </a:extLst>
          </p:cNvPr>
          <p:cNvGraphicFramePr>
            <a:graphicFrameLocks noGrp="1"/>
          </p:cNvGraphicFramePr>
          <p:nvPr/>
        </p:nvGraphicFramePr>
        <p:xfrm>
          <a:off x="1594388" y="1814299"/>
          <a:ext cx="7992086" cy="3640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0214">
                  <a:extLst>
                    <a:ext uri="{9D8B030D-6E8A-4147-A177-3AD203B41FA5}">
                      <a16:colId xmlns:a16="http://schemas.microsoft.com/office/drawing/2014/main" val="2435923939"/>
                    </a:ext>
                  </a:extLst>
                </a:gridCol>
                <a:gridCol w="3417843">
                  <a:extLst>
                    <a:ext uri="{9D8B030D-6E8A-4147-A177-3AD203B41FA5}">
                      <a16:colId xmlns:a16="http://schemas.microsoft.com/office/drawing/2014/main" val="34531754"/>
                    </a:ext>
                  </a:extLst>
                </a:gridCol>
                <a:gridCol w="2664029">
                  <a:extLst>
                    <a:ext uri="{9D8B030D-6E8A-4147-A177-3AD203B41FA5}">
                      <a16:colId xmlns:a16="http://schemas.microsoft.com/office/drawing/2014/main" val="1764747172"/>
                    </a:ext>
                  </a:extLst>
                </a:gridCol>
              </a:tblGrid>
              <a:tr h="4830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Eje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Tema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Pregunta que activa conversación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935843233"/>
                  </a:ext>
                </a:extLst>
              </a:tr>
              <a:tr h="4816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Identidad país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Chile no es un país chico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¿Qué nos impide pensar en grande?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2758722628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Desarrollo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Proveedor vs plataforma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¿Dónde se pierde el valor hoy?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729373048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Economía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Exportar energía es caro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¿Por qué no producir aquí?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48020445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Territorio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Regiones subutilizadas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¿Qué región tiene ventaja oculta?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2727383430"/>
                  </a:ext>
                </a:extLst>
              </a:tr>
              <a:tr h="4816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Institucional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Permisos y tiempo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¿Cuántos proyectos mueren antes de nacer?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829477386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Empresa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Estrategia + TD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¿Por qué fracasan tantas TD?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2157189514"/>
                  </a:ext>
                </a:extLst>
              </a:tr>
              <a:tr h="4816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Riesgo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Optimizar vs adaptarse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¿Qué decisiones hoy nos atan mañana?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46854356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Capital humano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Talento sin sistema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¿Qué falta integrar?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767254623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Geopolítica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Recursos críticos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¿Cómo se negocia poder hoy?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759199739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Futuro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Diseño anticipativo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¿Quién está pensando el 2035?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988183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925514"/>
      </p:ext>
    </p:extLst>
  </p:cSld>
  <p:clrMapOvr>
    <a:masterClrMapping/>
  </p:clrMapOvr>
  <p:transition>
    <p:wipe dir="d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72E9-7970-9311-10AE-65175C4F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0913D-7476-7CB0-FC8D-F415D48B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20" y="309261"/>
            <a:ext cx="6603934" cy="1105859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Serie: “Chile: errores de diseño que nos salen caros”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MATRIZ DE MENSAJES (CÓMO)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A5B4D5-2BC9-6EE5-E571-980B1666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3A55475-8AB7-5DF5-0BCE-0E40857521A9}"/>
              </a:ext>
            </a:extLst>
          </p:cNvPr>
          <p:cNvGraphicFramePr>
            <a:graphicFrameLocks noGrp="1"/>
          </p:cNvGraphicFramePr>
          <p:nvPr/>
        </p:nvGraphicFramePr>
        <p:xfrm>
          <a:off x="1764202" y="1672787"/>
          <a:ext cx="7992087" cy="36395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029">
                  <a:extLst>
                    <a:ext uri="{9D8B030D-6E8A-4147-A177-3AD203B41FA5}">
                      <a16:colId xmlns:a16="http://schemas.microsoft.com/office/drawing/2014/main" val="1833327507"/>
                    </a:ext>
                  </a:extLst>
                </a:gridCol>
                <a:gridCol w="2664029">
                  <a:extLst>
                    <a:ext uri="{9D8B030D-6E8A-4147-A177-3AD203B41FA5}">
                      <a16:colId xmlns:a16="http://schemas.microsoft.com/office/drawing/2014/main" val="1694618253"/>
                    </a:ext>
                  </a:extLst>
                </a:gridCol>
                <a:gridCol w="2664029">
                  <a:extLst>
                    <a:ext uri="{9D8B030D-6E8A-4147-A177-3AD203B41FA5}">
                      <a16:colId xmlns:a16="http://schemas.microsoft.com/office/drawing/2014/main" val="2148956327"/>
                    </a:ext>
                  </a:extLst>
                </a:gridCol>
              </a:tblGrid>
              <a:tr h="239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Tema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Mensaje base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Rol del mensaje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0043274"/>
                  </a:ext>
                </a:extLst>
              </a:tr>
              <a:tr h="4816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Chile no es chico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El problema no es tamaño, es diseño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Abrir identidad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4233321342"/>
                  </a:ext>
                </a:extLst>
              </a:tr>
              <a:tr h="4816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Proveedor → plataforma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Localizar capacidades cambia todo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Cambiar marco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560161546"/>
                  </a:ext>
                </a:extLst>
              </a:tr>
              <a:tr h="4816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Energía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Energía barata exportada se encarece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Evidencia concreta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58459330"/>
                  </a:ext>
                </a:extLst>
              </a:tr>
              <a:tr h="4816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Ecoparques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Sin instrumentos no hay estrategia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Solución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2469445905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Permisos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Tiempo es competitividad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Urgencia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859270413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Estrategia + TD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TD cambia la estrategia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Autoridad técnica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249143940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Adaptación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Optimizar mata futuro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Provocar reflexión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4197220677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Regiones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Valor fuera de Santiago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Ampliar red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463463789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Recursos críticos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Poder se negocia distinto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Geopolítica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380973032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Diseño futuro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El futuro se diseña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Cierre inspirador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2185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731620"/>
      </p:ext>
    </p:extLst>
  </p:cSld>
  <p:clrMapOvr>
    <a:masterClrMapping/>
  </p:clrMapOvr>
  <p:transition>
    <p:wipe dir="d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C9EA8-1CD9-6A66-743B-2F3C726E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49F51-3C35-0794-52F1-EA084E6F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20" y="309261"/>
            <a:ext cx="6603934" cy="1105859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Serie: “Chile: errores de diseño que nos salen caros”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MATRIZ DE CANALES Y CONVERSACIÓN (DÓNDE)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895CF9-84F1-38CB-A6B1-8BDC55AB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A4D6B2D-63FE-4EA4-264C-A9D546936835}"/>
              </a:ext>
            </a:extLst>
          </p:cNvPr>
          <p:cNvGraphicFramePr>
            <a:graphicFrameLocks noGrp="1"/>
          </p:cNvGraphicFramePr>
          <p:nvPr/>
        </p:nvGraphicFramePr>
        <p:xfrm>
          <a:off x="1764201" y="2195820"/>
          <a:ext cx="7992087" cy="21791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029">
                  <a:extLst>
                    <a:ext uri="{9D8B030D-6E8A-4147-A177-3AD203B41FA5}">
                      <a16:colId xmlns:a16="http://schemas.microsoft.com/office/drawing/2014/main" val="2241974588"/>
                    </a:ext>
                  </a:extLst>
                </a:gridCol>
                <a:gridCol w="2664029">
                  <a:extLst>
                    <a:ext uri="{9D8B030D-6E8A-4147-A177-3AD203B41FA5}">
                      <a16:colId xmlns:a16="http://schemas.microsoft.com/office/drawing/2014/main" val="2896069840"/>
                    </a:ext>
                  </a:extLst>
                </a:gridCol>
                <a:gridCol w="2664029">
                  <a:extLst>
                    <a:ext uri="{9D8B030D-6E8A-4147-A177-3AD203B41FA5}">
                      <a16:colId xmlns:a16="http://schemas.microsoft.com/office/drawing/2014/main" val="1591304003"/>
                    </a:ext>
                  </a:extLst>
                </a:gridCol>
              </a:tblGrid>
              <a:tr h="239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Canal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Uso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Tipo de interacción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2491291326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LinkedIn (perfil)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Post madre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Debate abierto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218204719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Comentarios fijados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Profundizar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Curaduría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2923210663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Mensajes privados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Vínculo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Selección de red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2139958444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Instagram (Claus)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Frases / clips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Emoción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070566436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Medios regionales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Adaptaciones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Territorial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2907512338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Conversatorios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Profundidad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Comunidad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900249231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Web CCT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Repositorio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Acción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175106282"/>
                  </a:ext>
                </a:extLst>
              </a:tr>
              <a:tr h="23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Libro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Síntesis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Legado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81273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126698"/>
      </p:ext>
    </p:extLst>
  </p:cSld>
  <p:clrMapOvr>
    <a:masterClrMapping/>
  </p:clrMapOvr>
  <p:transition>
    <p:wipe dir="d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9527-63CD-27BC-3EDB-0DD67CA6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F0C51B-2819-9F87-9BC9-688BD36C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CA2386-EA5F-7170-22BE-A91D42EB384D}"/>
              </a:ext>
            </a:extLst>
          </p:cNvPr>
          <p:cNvSpPr txBox="1"/>
          <p:nvPr/>
        </p:nvSpPr>
        <p:spPr>
          <a:xfrm>
            <a:off x="1066800" y="338119"/>
            <a:ext cx="8850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MX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Nueva capa (descubierta por la audiencia). 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Chile: errores de diseño que nos salen caros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F3744E39-F288-68BB-6B92-45849314DACA}"/>
              </a:ext>
            </a:extLst>
          </p:cNvPr>
          <p:cNvSpPr txBox="1"/>
          <p:nvPr/>
        </p:nvSpPr>
        <p:spPr>
          <a:xfrm>
            <a:off x="5791512" y="1758871"/>
            <a:ext cx="5758542" cy="23914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Lámina 1 – Portada / Contexto</a:t>
            </a:r>
          </a:p>
          <a:p>
            <a:r>
              <a:rPr lang="es-MX" dirty="0">
                <a:solidFill>
                  <a:schemeClr val="bg1"/>
                </a:solidFill>
              </a:rPr>
              <a:t>Idea central:</a:t>
            </a:r>
          </a:p>
          <a:p>
            <a:r>
              <a:rPr lang="es-MX" dirty="0">
                <a:solidFill>
                  <a:schemeClr val="bg1"/>
                </a:solidFill>
              </a:rPr>
              <a:t>De una conversación que explotó, a una arquitectura para sostenerla.</a:t>
            </a:r>
          </a:p>
          <a:p>
            <a:r>
              <a:rPr lang="es-MX" dirty="0">
                <a:solidFill>
                  <a:schemeClr val="bg1"/>
                </a:solidFill>
              </a:rPr>
              <a:t>Mensaje que dices:</a:t>
            </a:r>
          </a:p>
          <a:p>
            <a:r>
              <a:rPr lang="es-MX" dirty="0">
                <a:solidFill>
                  <a:schemeClr val="bg1"/>
                </a:solidFill>
              </a:rPr>
              <a:t>No partimos de una campaña, partimos de algo que pasó y que reveló una conversación país latente.</a:t>
            </a:r>
          </a:p>
          <a:p>
            <a:r>
              <a:rPr lang="es-MX" dirty="0">
                <a:solidFill>
                  <a:schemeClr val="bg1"/>
                </a:solidFill>
              </a:rPr>
              <a:t>________________________________________</a:t>
            </a:r>
          </a:p>
          <a:p>
            <a:r>
              <a:rPr lang="es-MX" dirty="0">
                <a:solidFill>
                  <a:schemeClr val="bg1"/>
                </a:solidFill>
              </a:rPr>
              <a:t>Lámina 2 – Qué pasó (</a:t>
            </a:r>
            <a:r>
              <a:rPr lang="es-MX" dirty="0" err="1">
                <a:solidFill>
                  <a:schemeClr val="bg1"/>
                </a:solidFill>
              </a:rPr>
              <a:t>momentum</a:t>
            </a:r>
            <a:r>
              <a:rPr lang="es-MX" dirty="0">
                <a:solidFill>
                  <a:schemeClr val="bg1"/>
                </a:solidFill>
              </a:rPr>
              <a:t>)</a:t>
            </a:r>
          </a:p>
          <a:p>
            <a:r>
              <a:rPr lang="es-MX" dirty="0">
                <a:solidFill>
                  <a:schemeClr val="bg1"/>
                </a:solidFill>
              </a:rPr>
              <a:t>Contenido:</a:t>
            </a:r>
          </a:p>
          <a:p>
            <a:r>
              <a:rPr lang="es-MX" dirty="0">
                <a:solidFill>
                  <a:schemeClr val="bg1"/>
                </a:solidFill>
              </a:rPr>
              <a:t>•	Post “Chile no es un país chico”</a:t>
            </a:r>
          </a:p>
          <a:p>
            <a:r>
              <a:rPr lang="es-MX" dirty="0">
                <a:solidFill>
                  <a:schemeClr val="bg1"/>
                </a:solidFill>
              </a:rPr>
              <a:t>•	Métricas simples (impresiones, comentarios, compartidos)</a:t>
            </a:r>
          </a:p>
          <a:p>
            <a:r>
              <a:rPr lang="es-MX" dirty="0">
                <a:solidFill>
                  <a:schemeClr val="bg1"/>
                </a:solidFill>
              </a:rPr>
              <a:t>Mensaje:</a:t>
            </a:r>
          </a:p>
          <a:p>
            <a:r>
              <a:rPr lang="es-MX" dirty="0">
                <a:solidFill>
                  <a:schemeClr val="bg1"/>
                </a:solidFill>
              </a:rPr>
              <a:t>Esto no es </a:t>
            </a:r>
            <a:r>
              <a:rPr lang="es-MX" dirty="0" err="1">
                <a:solidFill>
                  <a:schemeClr val="bg1"/>
                </a:solidFill>
              </a:rPr>
              <a:t>viralidad</a:t>
            </a:r>
            <a:r>
              <a:rPr lang="es-MX" dirty="0">
                <a:solidFill>
                  <a:schemeClr val="bg1"/>
                </a:solidFill>
              </a:rPr>
              <a:t> vacía, es conversación profunda y respetuosa → hay hambre de sentido y diseño.</a:t>
            </a:r>
          </a:p>
          <a:p>
            <a:r>
              <a:rPr lang="es-MX" dirty="0">
                <a:solidFill>
                  <a:schemeClr val="bg1"/>
                </a:solidFill>
              </a:rPr>
              <a:t>________________________________________</a:t>
            </a:r>
          </a:p>
          <a:p>
            <a:r>
              <a:rPr lang="es-MX" dirty="0">
                <a:solidFill>
                  <a:schemeClr val="bg1"/>
                </a:solidFill>
              </a:rPr>
              <a:t>Lámina 3 – El hallazgo</a:t>
            </a:r>
          </a:p>
          <a:p>
            <a:r>
              <a:rPr lang="es-MX" dirty="0">
                <a:solidFill>
                  <a:schemeClr val="bg1"/>
                </a:solidFill>
              </a:rPr>
              <a:t>Idea clave (la más importante):</a:t>
            </a:r>
          </a:p>
          <a:p>
            <a:r>
              <a:rPr lang="es-MX" dirty="0">
                <a:solidFill>
                  <a:schemeClr val="bg1"/>
                </a:solidFill>
              </a:rPr>
              <a:t>Chile no tiene un problema de tamaño, tiene un problema de diseño.</a:t>
            </a:r>
          </a:p>
          <a:p>
            <a:r>
              <a:rPr lang="es-MX" dirty="0">
                <a:solidFill>
                  <a:schemeClr val="bg1"/>
                </a:solidFill>
              </a:rPr>
              <a:t>Aquí conectamos:</a:t>
            </a:r>
          </a:p>
          <a:p>
            <a:r>
              <a:rPr lang="es-MX" dirty="0">
                <a:solidFill>
                  <a:schemeClr val="bg1"/>
                </a:solidFill>
              </a:rPr>
              <a:t>•	identidad,</a:t>
            </a:r>
          </a:p>
          <a:p>
            <a:r>
              <a:rPr lang="es-MX" dirty="0">
                <a:solidFill>
                  <a:schemeClr val="bg1"/>
                </a:solidFill>
              </a:rPr>
              <a:t>•	paradigmas,</a:t>
            </a:r>
          </a:p>
          <a:p>
            <a:r>
              <a:rPr lang="es-MX" dirty="0">
                <a:solidFill>
                  <a:schemeClr val="bg1"/>
                </a:solidFill>
              </a:rPr>
              <a:t>•	decisiones públicas y privadas.</a:t>
            </a:r>
          </a:p>
          <a:p>
            <a:r>
              <a:rPr lang="es-MX" dirty="0">
                <a:solidFill>
                  <a:schemeClr val="bg1"/>
                </a:solidFill>
              </a:rPr>
              <a:t>________________________________________</a:t>
            </a:r>
          </a:p>
          <a:p>
            <a:r>
              <a:rPr lang="es-MX" dirty="0">
                <a:solidFill>
                  <a:schemeClr val="bg1"/>
                </a:solidFill>
              </a:rPr>
              <a:t>Lámina 4 – Serie editorial</a:t>
            </a:r>
          </a:p>
          <a:p>
            <a:r>
              <a:rPr lang="es-MX" dirty="0">
                <a:solidFill>
                  <a:schemeClr val="bg1"/>
                </a:solidFill>
              </a:rPr>
              <a:t>Serie: Chile: errores de diseño que nos salen caros</a:t>
            </a:r>
          </a:p>
          <a:p>
            <a:r>
              <a:rPr lang="es-MX" dirty="0">
                <a:solidFill>
                  <a:schemeClr val="bg1"/>
                </a:solidFill>
              </a:rPr>
              <a:t>Con:</a:t>
            </a:r>
          </a:p>
          <a:p>
            <a:r>
              <a:rPr lang="es-MX" dirty="0">
                <a:solidFill>
                  <a:schemeClr val="bg1"/>
                </a:solidFill>
              </a:rPr>
              <a:t>•	los 10 títulos,</a:t>
            </a:r>
          </a:p>
          <a:p>
            <a:r>
              <a:rPr lang="es-MX" dirty="0">
                <a:solidFill>
                  <a:schemeClr val="bg1"/>
                </a:solidFill>
              </a:rPr>
              <a:t>•	fechas enero–marzo,</a:t>
            </a:r>
          </a:p>
          <a:p>
            <a:r>
              <a:rPr lang="es-MX" dirty="0">
                <a:solidFill>
                  <a:schemeClr val="bg1"/>
                </a:solidFill>
              </a:rPr>
              <a:t>•	foco en errores de “agrandarnos” y de “achicarnos”.</a:t>
            </a:r>
          </a:p>
          <a:p>
            <a:r>
              <a:rPr lang="es-MX" dirty="0">
                <a:solidFill>
                  <a:schemeClr val="bg1"/>
                </a:solidFill>
              </a:rPr>
              <a:t>Mensaje:</a:t>
            </a:r>
          </a:p>
          <a:p>
            <a:r>
              <a:rPr lang="es-MX" dirty="0">
                <a:solidFill>
                  <a:schemeClr val="bg1"/>
                </a:solidFill>
              </a:rPr>
              <a:t>Esto no es improvisado: es una columna vertebral editorial.</a:t>
            </a:r>
          </a:p>
          <a:p>
            <a:r>
              <a:rPr lang="es-MX" dirty="0">
                <a:solidFill>
                  <a:schemeClr val="bg1"/>
                </a:solidFill>
              </a:rPr>
              <a:t>________________________________________</a:t>
            </a:r>
          </a:p>
          <a:p>
            <a:r>
              <a:rPr lang="es-MX" dirty="0">
                <a:solidFill>
                  <a:schemeClr val="bg1"/>
                </a:solidFill>
              </a:rPr>
              <a:t>Lámina 5 – Arquitectura institucional</a:t>
            </a:r>
          </a:p>
          <a:p>
            <a:r>
              <a:rPr lang="es-MX" dirty="0">
                <a:solidFill>
                  <a:schemeClr val="bg1"/>
                </a:solidFill>
              </a:rPr>
              <a:t>Separación clara:</a:t>
            </a:r>
          </a:p>
          <a:p>
            <a:r>
              <a:rPr lang="es-MX" dirty="0">
                <a:solidFill>
                  <a:schemeClr val="bg1"/>
                </a:solidFill>
              </a:rPr>
              <a:t>•	Libro → relato + marco</a:t>
            </a:r>
          </a:p>
          <a:p>
            <a:r>
              <a:rPr lang="es-MX" dirty="0">
                <a:solidFill>
                  <a:schemeClr val="bg1"/>
                </a:solidFill>
              </a:rPr>
              <a:t>•	PPCI → instrumentos país</a:t>
            </a:r>
          </a:p>
          <a:p>
            <a:r>
              <a:rPr lang="es-MX" dirty="0">
                <a:solidFill>
                  <a:schemeClr val="bg1"/>
                </a:solidFill>
              </a:rPr>
              <a:t>•	CCT → centro articulador (contenidos, ecoparques, fomento)</a:t>
            </a:r>
          </a:p>
          <a:p>
            <a:r>
              <a:rPr lang="es-MX" dirty="0">
                <a:solidFill>
                  <a:schemeClr val="bg1"/>
                </a:solidFill>
              </a:rPr>
              <a:t>•	GL </a:t>
            </a:r>
            <a:r>
              <a:rPr lang="es-MX" dirty="0" err="1">
                <a:solidFill>
                  <a:schemeClr val="bg1"/>
                </a:solidFill>
              </a:rPr>
              <a:t>Strategic</a:t>
            </a:r>
            <a:r>
              <a:rPr lang="es-MX" dirty="0">
                <a:solidFill>
                  <a:schemeClr val="bg1"/>
                </a:solidFill>
              </a:rPr>
              <a:t> → implementación en organizaciones grandes</a:t>
            </a:r>
          </a:p>
          <a:p>
            <a:r>
              <a:rPr lang="es-MX" dirty="0">
                <a:solidFill>
                  <a:schemeClr val="bg1"/>
                </a:solidFill>
              </a:rPr>
              <a:t>Mensaje:</a:t>
            </a:r>
          </a:p>
          <a:p>
            <a:r>
              <a:rPr lang="es-MX" dirty="0">
                <a:solidFill>
                  <a:schemeClr val="bg1"/>
                </a:solidFill>
              </a:rPr>
              <a:t>Cada cosa en su lugar para no confundir ni diluir.</a:t>
            </a:r>
          </a:p>
          <a:p>
            <a:r>
              <a:rPr lang="es-MX" dirty="0">
                <a:solidFill>
                  <a:schemeClr val="bg1"/>
                </a:solidFill>
              </a:rPr>
              <a:t>________________________________________</a:t>
            </a:r>
          </a:p>
          <a:p>
            <a:r>
              <a:rPr lang="es-MX" dirty="0">
                <a:solidFill>
                  <a:schemeClr val="bg1"/>
                </a:solidFill>
              </a:rPr>
              <a:t>Lámina 6 – Canales</a:t>
            </a:r>
          </a:p>
          <a:p>
            <a:r>
              <a:rPr lang="es-MX" dirty="0">
                <a:solidFill>
                  <a:schemeClr val="bg1"/>
                </a:solidFill>
              </a:rPr>
              <a:t>•	LinkedIn: profundidad y decisores</a:t>
            </a:r>
          </a:p>
          <a:p>
            <a:r>
              <a:rPr lang="es-MX" dirty="0">
                <a:solidFill>
                  <a:schemeClr val="bg1"/>
                </a:solidFill>
              </a:rPr>
              <a:t>•	Medios regionales: territorio y sentido</a:t>
            </a:r>
          </a:p>
          <a:p>
            <a:r>
              <a:rPr lang="es-MX" dirty="0">
                <a:solidFill>
                  <a:schemeClr val="bg1"/>
                </a:solidFill>
              </a:rPr>
              <a:t>•	Instagram/clips: emoción y jóvenes</a:t>
            </a:r>
          </a:p>
          <a:p>
            <a:r>
              <a:rPr lang="es-MX" dirty="0">
                <a:solidFill>
                  <a:schemeClr val="bg1"/>
                </a:solidFill>
              </a:rPr>
              <a:t>•	Conversatorios: red y legitimidad</a:t>
            </a:r>
          </a:p>
          <a:p>
            <a:r>
              <a:rPr lang="es-MX" dirty="0">
                <a:solidFill>
                  <a:schemeClr val="bg1"/>
                </a:solidFill>
              </a:rPr>
              <a:t>Mensaje:</a:t>
            </a:r>
          </a:p>
          <a:p>
            <a:r>
              <a:rPr lang="es-MX" dirty="0">
                <a:solidFill>
                  <a:schemeClr val="bg1"/>
                </a:solidFill>
              </a:rPr>
              <a:t>Mismo contenido, distintos formatos. No más trabajo, mejor uso.</a:t>
            </a:r>
          </a:p>
          <a:p>
            <a:r>
              <a:rPr lang="es-MX" dirty="0">
                <a:solidFill>
                  <a:schemeClr val="bg1"/>
                </a:solidFill>
              </a:rPr>
              <a:t>________________________________________</a:t>
            </a:r>
          </a:p>
          <a:p>
            <a:r>
              <a:rPr lang="es-MX" dirty="0">
                <a:solidFill>
                  <a:schemeClr val="bg1"/>
                </a:solidFill>
              </a:rPr>
              <a:t>Lámina 7 – Rol del equipo (22 personas)</a:t>
            </a:r>
          </a:p>
          <a:p>
            <a:r>
              <a:rPr lang="es-MX" dirty="0">
                <a:solidFill>
                  <a:schemeClr val="bg1"/>
                </a:solidFill>
              </a:rPr>
              <a:t>Tres formas de aportar (nadie obligado a escribir columnas):</a:t>
            </a:r>
          </a:p>
          <a:p>
            <a:r>
              <a:rPr lang="es-MX" dirty="0">
                <a:solidFill>
                  <a:schemeClr val="bg1"/>
                </a:solidFill>
              </a:rPr>
              <a:t>1.	Difusión inteligente</a:t>
            </a:r>
          </a:p>
          <a:p>
            <a:r>
              <a:rPr lang="es-MX" dirty="0">
                <a:solidFill>
                  <a:schemeClr val="bg1"/>
                </a:solidFill>
              </a:rPr>
              <a:t>2.	Contenido / casos / ideas</a:t>
            </a:r>
          </a:p>
          <a:p>
            <a:r>
              <a:rPr lang="es-MX" dirty="0">
                <a:solidFill>
                  <a:schemeClr val="bg1"/>
                </a:solidFill>
              </a:rPr>
              <a:t>3.	Conexiones (regiones, expertos, medios)</a:t>
            </a:r>
          </a:p>
          <a:p>
            <a:r>
              <a:rPr lang="es-MX" dirty="0">
                <a:solidFill>
                  <a:schemeClr val="bg1"/>
                </a:solidFill>
              </a:rPr>
              <a:t>Mensaje:</a:t>
            </a:r>
          </a:p>
          <a:p>
            <a:r>
              <a:rPr lang="es-MX" dirty="0">
                <a:solidFill>
                  <a:schemeClr val="bg1"/>
                </a:solidFill>
              </a:rPr>
              <a:t>Esto crece si se distribuye, no si se centraliza.</a:t>
            </a:r>
          </a:p>
          <a:p>
            <a:r>
              <a:rPr lang="es-MX" dirty="0">
                <a:solidFill>
                  <a:schemeClr val="bg1"/>
                </a:solidFill>
              </a:rPr>
              <a:t>________________________________________</a:t>
            </a:r>
          </a:p>
          <a:p>
            <a:r>
              <a:rPr lang="es-MX" dirty="0">
                <a:solidFill>
                  <a:schemeClr val="bg1"/>
                </a:solidFill>
              </a:rPr>
              <a:t>Lámina 8 – Propuesta de Mario (medios regionales)</a:t>
            </a:r>
          </a:p>
          <a:p>
            <a:r>
              <a:rPr lang="es-MX" dirty="0">
                <a:solidFill>
                  <a:schemeClr val="bg1"/>
                </a:solidFill>
              </a:rPr>
              <a:t>Secuencia acordada:</a:t>
            </a:r>
          </a:p>
          <a:p>
            <a:r>
              <a:rPr lang="es-MX" dirty="0">
                <a:solidFill>
                  <a:schemeClr val="bg1"/>
                </a:solidFill>
              </a:rPr>
              <a:t>1.	Consolidar posts en LinkedIn</a:t>
            </a:r>
          </a:p>
          <a:p>
            <a:r>
              <a:rPr lang="es-MX" dirty="0">
                <a:solidFill>
                  <a:schemeClr val="bg1"/>
                </a:solidFill>
              </a:rPr>
              <a:t>2.	Salida a medios regionales (Morrocotudo, La Estrella, etc.)</a:t>
            </a:r>
          </a:p>
          <a:p>
            <a:r>
              <a:rPr lang="es-MX" dirty="0">
                <a:solidFill>
                  <a:schemeClr val="bg1"/>
                </a:solidFill>
              </a:rPr>
              <a:t>3.	Reuniones y conversatorios usando esas publicaciones como ancla</a:t>
            </a:r>
          </a:p>
          <a:p>
            <a:r>
              <a:rPr lang="es-MX" dirty="0">
                <a:solidFill>
                  <a:schemeClr val="bg1"/>
                </a:solidFill>
              </a:rPr>
              <a:t>Mensaje:</a:t>
            </a:r>
          </a:p>
          <a:p>
            <a:r>
              <a:rPr lang="es-MX" dirty="0">
                <a:solidFill>
                  <a:schemeClr val="bg1"/>
                </a:solidFill>
              </a:rPr>
              <a:t>Primero marco, después amplificación.</a:t>
            </a:r>
          </a:p>
          <a:p>
            <a:r>
              <a:rPr lang="es-MX" dirty="0">
                <a:solidFill>
                  <a:schemeClr val="bg1"/>
                </a:solidFill>
              </a:rPr>
              <a:t>________________________________________</a:t>
            </a:r>
          </a:p>
          <a:p>
            <a:r>
              <a:rPr lang="es-MX" dirty="0">
                <a:solidFill>
                  <a:schemeClr val="bg1"/>
                </a:solidFill>
              </a:rPr>
              <a:t>Lámina 9 – Cronograma enero</a:t>
            </a:r>
          </a:p>
          <a:p>
            <a:r>
              <a:rPr lang="es-MX" dirty="0">
                <a:solidFill>
                  <a:schemeClr val="bg1"/>
                </a:solidFill>
              </a:rPr>
              <a:t>•	Publicaciones</a:t>
            </a:r>
          </a:p>
          <a:p>
            <a:r>
              <a:rPr lang="es-MX" dirty="0">
                <a:solidFill>
                  <a:schemeClr val="bg1"/>
                </a:solidFill>
              </a:rPr>
              <a:t>•	Lanzamiento web GL + CCT</a:t>
            </a:r>
          </a:p>
          <a:p>
            <a:r>
              <a:rPr lang="es-MX" dirty="0">
                <a:solidFill>
                  <a:schemeClr val="bg1"/>
                </a:solidFill>
              </a:rPr>
              <a:t>•	Medios regionales</a:t>
            </a:r>
          </a:p>
          <a:p>
            <a:r>
              <a:rPr lang="es-MX" dirty="0">
                <a:solidFill>
                  <a:schemeClr val="bg1"/>
                </a:solidFill>
              </a:rPr>
              <a:t>•	Primer conversatorio</a:t>
            </a:r>
          </a:p>
          <a:p>
            <a:r>
              <a:rPr lang="es-MX" dirty="0">
                <a:solidFill>
                  <a:schemeClr val="bg1"/>
                </a:solidFill>
              </a:rPr>
              <a:t>________________________________________</a:t>
            </a:r>
          </a:p>
          <a:p>
            <a:r>
              <a:rPr lang="es-MX" dirty="0">
                <a:solidFill>
                  <a:schemeClr val="bg1"/>
                </a:solidFill>
              </a:rPr>
              <a:t>Lámina 10 – Cierre</a:t>
            </a:r>
          </a:p>
          <a:p>
            <a:r>
              <a:rPr lang="es-MX" dirty="0">
                <a:solidFill>
                  <a:schemeClr val="bg1"/>
                </a:solidFill>
              </a:rPr>
              <a:t>Frase sugerida:</a:t>
            </a:r>
          </a:p>
          <a:p>
            <a:r>
              <a:rPr lang="es-MX" dirty="0">
                <a:solidFill>
                  <a:schemeClr val="bg1"/>
                </a:solidFill>
              </a:rPr>
              <a:t>No estamos armando una campaña.</a:t>
            </a:r>
          </a:p>
          <a:p>
            <a:r>
              <a:rPr lang="es-MX" dirty="0">
                <a:solidFill>
                  <a:schemeClr val="bg1"/>
                </a:solidFill>
              </a:rPr>
              <a:t>Estamos diseñando un espacio para pensar Chile sin arrogancia ni timidez.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4D71B4-8BC4-6045-1D6E-509C5A435DAF}"/>
              </a:ext>
            </a:extLst>
          </p:cNvPr>
          <p:cNvSpPr txBox="1"/>
          <p:nvPr/>
        </p:nvSpPr>
        <p:spPr>
          <a:xfrm>
            <a:off x="138793" y="2116939"/>
            <a:ext cx="5807528" cy="4810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 las láminas de Estrategia de contenidos y canales, yo dejaría explícito: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Nueva capa (descubierta por la audiencia):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“Conversaciones abiertas → patrones → series editoriales”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Ejemplo de lámina: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Fuente del contenido: comentarios reales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Rol del equipo: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leer,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clasificar,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proponer siguientes focos.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Eso invita a participar sin forzar.</a:t>
            </a:r>
          </a:p>
        </p:txBody>
      </p:sp>
    </p:spTree>
    <p:extLst>
      <p:ext uri="{BB962C8B-B14F-4D97-AF65-F5344CB8AC3E}">
        <p14:creationId xmlns:p14="http://schemas.microsoft.com/office/powerpoint/2010/main" val="337870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4A7AF-95C1-540A-490D-34A6ECC88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0C2853-0FF0-FA4D-8DD8-476ECF58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245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0DD180-B71C-155F-467E-08172917EF3C}"/>
              </a:ext>
            </a:extLst>
          </p:cNvPr>
          <p:cNvSpPr txBox="1"/>
          <p:nvPr/>
        </p:nvSpPr>
        <p:spPr>
          <a:xfrm>
            <a:off x="27240" y="1235765"/>
            <a:ext cx="1123693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</a:rPr>
              <a:t>Cuando la gestión de venta es compartida distribuir esta comisión (por ejemplo entre el que hizo el contacto y el que convenció sobre el producto para cerrar el negocio). Tratar horas de propuestas como costo de PM y no asignarle parte de esta comisión.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</a:rPr>
              <a:t>Adicionalmente, distribuir las horas de trabajo incluyendo al que hizo el contacto si es posible por su perfil técnico y le interesa hasta, en un 70% de las horas. Siempre dejar 30% de horas del proyecto para alguien asignado por GL  para mantener línea metodológica  y evitar riesgo que alguien este solo.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</a:rPr>
              <a:t>Distribución de horas de proyecto según dedicaciones consideradas en la propuesta. Si hay error en estimación cada uno tiene que cumplir a cabalidad con el cliente aunque sean más horas.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</a:rPr>
              <a:t>Dejar 5% de los ingresos para gastos de administración.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</a:rPr>
              <a:t>Valor de HH Consultoría (3 UF consultor senior o mas)  1,5 UF (consultor ), 5 UF (Taller  y coaching ). Salvo acuerdo entre los participantes (hay proyectos como ABC en que hay muchas horas operativas y valor promedio es menor que 3 UF).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</a:rPr>
              <a:t>% de participación por la venta a externos: 15% (en caso de auspicios  10%). En rigor el 15% lo paga el cliente si se agregan sobre este valor de horas.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968ADFC-F1DB-0EF2-BBB8-78F7694A7E74}"/>
              </a:ext>
            </a:extLst>
          </p:cNvPr>
          <p:cNvSpPr txBox="1"/>
          <p:nvPr/>
        </p:nvSpPr>
        <p:spPr>
          <a:xfrm>
            <a:off x="1464178" y="153061"/>
            <a:ext cx="844182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Definir por escrito cómo se distribuyen los ingresos.</a:t>
            </a:r>
          </a:p>
          <a:p>
            <a:pPr algn="ctr"/>
            <a:endParaRPr lang="es-CL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67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E65B1-2950-468D-6A64-EC1561A61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8AC36F-349F-F526-153D-CCADB08BF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A9F1EF-7B1E-C35C-5731-0C860D1A3357}"/>
              </a:ext>
            </a:extLst>
          </p:cNvPr>
          <p:cNvSpPr txBox="1"/>
          <p:nvPr/>
        </p:nvSpPr>
        <p:spPr>
          <a:xfrm>
            <a:off x="159684" y="1529680"/>
            <a:ext cx="11236934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700" dirty="0">
                <a:solidFill>
                  <a:schemeClr val="bg1"/>
                </a:solidFill>
              </a:rPr>
              <a:t>Cuando un socio trabaja 20–25 años en una línea técnica, aunque él crea que es “un hobby”, el mercado lo lee como una especialidad consolidada.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Es muy frecuente que: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tu marca personal arrastre la marca de la firma,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y luego la firma “sea aquello que tú haces repetidamente”.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…el mercado ya te ubicó ahí aunque tú no lo hubieras diseñado.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Eso explica por qué la “IA externa” vio que:</a:t>
            </a:r>
          </a:p>
          <a:p>
            <a:r>
              <a:rPr lang="es-MX" sz="1700" dirty="0">
                <a:solidFill>
                  <a:srgbClr val="00B0F0"/>
                </a:solidFill>
              </a:rPr>
              <a:t>•	la firma es ingeniería,</a:t>
            </a:r>
          </a:p>
          <a:p>
            <a:r>
              <a:rPr lang="es-MX" sz="1700" dirty="0">
                <a:solidFill>
                  <a:srgbClr val="00B0F0"/>
                </a:solidFill>
              </a:rPr>
              <a:t>•	PPCI no es hobby, sino parte orgánica del relato,</a:t>
            </a:r>
          </a:p>
          <a:p>
            <a:r>
              <a:rPr lang="es-MX" sz="1700" dirty="0">
                <a:solidFill>
                  <a:srgbClr val="00B0F0"/>
                </a:solidFill>
              </a:rPr>
              <a:t>•	y la posición ya está lograda.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endParaRPr lang="es-MX" sz="17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778A40-2620-947F-2D58-0C40116CD6AE}"/>
              </a:ext>
            </a:extLst>
          </p:cNvPr>
          <p:cNvSpPr txBox="1"/>
          <p:nvPr/>
        </p:nvSpPr>
        <p:spPr>
          <a:xfrm>
            <a:off x="1475064" y="370779"/>
            <a:ext cx="8441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Cómo aprovechar </a:t>
            </a:r>
            <a:r>
              <a:rPr kumimoji="0" lang="es-MX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IAs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externas para ver “huellas digitales” reales?</a:t>
            </a:r>
          </a:p>
        </p:txBody>
      </p:sp>
    </p:spTree>
    <p:extLst>
      <p:ext uri="{BB962C8B-B14F-4D97-AF65-F5344CB8AC3E}">
        <p14:creationId xmlns:p14="http://schemas.microsoft.com/office/powerpoint/2010/main" val="3165334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B54-8B28-BDFB-F26C-CBB2B3E1B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B27325-88B1-F96A-DAA5-DE120B60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33017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1F327A4-AAAB-2E85-0826-6CD6C422A0B5}"/>
              </a:ext>
            </a:extLst>
          </p:cNvPr>
          <p:cNvSpPr txBox="1"/>
          <p:nvPr/>
        </p:nvSpPr>
        <p:spPr>
          <a:xfrm>
            <a:off x="130629" y="1388161"/>
            <a:ext cx="11223171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700" dirty="0">
                <a:solidFill>
                  <a:schemeClr val="bg1"/>
                </a:solidFill>
              </a:rPr>
              <a:t>A) ¿Qué valor aporta esto a tu consultora? Mucho. Porque te muestra cómo te ve el mundo, no cómo tú crees que te ve. Y allí pueden aparecer sorpresas: patrones, asociaciones temáticas, reputación tácita, autoridad en ciertos temas, etc.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B) </a:t>
            </a:r>
            <a:r>
              <a:rPr lang="es-MX" sz="1700" dirty="0" err="1">
                <a:solidFill>
                  <a:schemeClr val="bg1"/>
                </a:solidFill>
              </a:rPr>
              <a:t>IAs</a:t>
            </a:r>
            <a:r>
              <a:rPr lang="es-MX" sz="1700" dirty="0">
                <a:solidFill>
                  <a:schemeClr val="bg1"/>
                </a:solidFill>
              </a:rPr>
              <a:t> que ayudan a evaluar POSICIONAMIENTO; 	</a:t>
            </a:r>
            <a:r>
              <a:rPr lang="es-MX" sz="1700" dirty="0" err="1">
                <a:solidFill>
                  <a:schemeClr val="bg1"/>
                </a:solidFill>
              </a:rPr>
              <a:t>ChatGPT</a:t>
            </a:r>
            <a:r>
              <a:rPr lang="es-MX" sz="1700" dirty="0">
                <a:solidFill>
                  <a:schemeClr val="bg1"/>
                </a:solidFill>
              </a:rPr>
              <a:t> conectado a Web </a:t>
            </a:r>
            <a:r>
              <a:rPr lang="es-MX" sz="1700" dirty="0" err="1">
                <a:solidFill>
                  <a:schemeClr val="bg1"/>
                </a:solidFill>
              </a:rPr>
              <a:t>Browsing</a:t>
            </a:r>
            <a:r>
              <a:rPr lang="es-MX" sz="1700" dirty="0">
                <a:solidFill>
                  <a:schemeClr val="bg1"/>
                </a:solidFill>
              </a:rPr>
              <a:t>, </a:t>
            </a:r>
            <a:r>
              <a:rPr lang="es-MX" sz="1700" dirty="0" err="1">
                <a:solidFill>
                  <a:schemeClr val="bg1"/>
                </a:solidFill>
              </a:rPr>
              <a:t>Perplexity</a:t>
            </a:r>
            <a:r>
              <a:rPr lang="es-MX" sz="1700" dirty="0">
                <a:solidFill>
                  <a:schemeClr val="bg1"/>
                </a:solidFill>
              </a:rPr>
              <a:t>, Claude.ai con búsquedas, Google Gemini con navegación, Estas IA pueden detectar: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1.	Consulta 1: “¿Qué temas aparecen asociados a [Nombre] en la web? (sin datos privados)”</a:t>
            </a:r>
          </a:p>
          <a:p>
            <a:r>
              <a:rPr lang="es-MX" sz="1700" dirty="0">
                <a:solidFill>
                  <a:schemeClr val="bg1"/>
                </a:solidFill>
              </a:rPr>
              <a:t>2.	Consulta 2: “¿Qué industrias o especialidades se repiten en su presencia digital?”</a:t>
            </a:r>
          </a:p>
          <a:p>
            <a:r>
              <a:rPr lang="es-MX" sz="1700" dirty="0">
                <a:solidFill>
                  <a:schemeClr val="bg1"/>
                </a:solidFill>
              </a:rPr>
              <a:t>3.	Consulta 3: “Según estas apariciones, ¿cuál sería un posicionamiento natural de su firma?”</a:t>
            </a:r>
          </a:p>
          <a:p>
            <a:r>
              <a:rPr lang="es-MX" sz="1700" dirty="0">
                <a:solidFill>
                  <a:schemeClr val="bg1"/>
                </a:solidFill>
              </a:rPr>
              <a:t>4.	Consulta 4: “¿Qué percepciones externas podrían aprovecharse para CCT o GL?”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C) </a:t>
            </a:r>
            <a:r>
              <a:rPr lang="es-MX" sz="1700" dirty="0">
                <a:solidFill>
                  <a:srgbClr val="00B0F0"/>
                </a:solidFill>
              </a:rPr>
              <a:t>Mapa de posicionamiento natural Basado en la huella digital: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¿Qué tipo de “consultora boutique” son realmente?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¿Cómo los interpreta el mercado?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¿Qué especialidades están ya “marcadas” por tu trayectoria?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¿Qué se puede amplificar?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Esto evita pérdida de energía y trabaja con lo que YA está ganado.</a:t>
            </a:r>
          </a:p>
          <a:p>
            <a:endParaRPr lang="es-MX" sz="17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FC1B37D-ECDC-72D1-6C14-A0075595F31A}"/>
              </a:ext>
            </a:extLst>
          </p:cNvPr>
          <p:cNvSpPr txBox="1"/>
          <p:nvPr/>
        </p:nvSpPr>
        <p:spPr>
          <a:xfrm>
            <a:off x="1475064" y="436087"/>
            <a:ext cx="844182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Cómo aprovechar </a:t>
            </a:r>
            <a:r>
              <a:rPr kumimoji="0" lang="es-MX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IAs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externas para ver “huellas digitales” reales?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05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80E7F-57B8-3237-1089-2F3BC0205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1F2081-3EA5-CEC6-18F7-B85B2754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D16943-7638-76FD-915E-686F8B3F2736}"/>
              </a:ext>
            </a:extLst>
          </p:cNvPr>
          <p:cNvSpPr txBox="1"/>
          <p:nvPr/>
        </p:nvSpPr>
        <p:spPr>
          <a:xfrm>
            <a:off x="148799" y="930967"/>
            <a:ext cx="11236934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700" dirty="0">
                <a:solidFill>
                  <a:schemeClr val="bg1"/>
                </a:solidFill>
              </a:rPr>
              <a:t>D) Diseño comercial multigeneracional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Consolidar toda la información externa.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Cruzarla con tu estructura adhocrática.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</a:t>
            </a:r>
            <a:r>
              <a:rPr lang="es-MX" sz="1700" dirty="0">
                <a:solidFill>
                  <a:srgbClr val="00B0F0"/>
                </a:solidFill>
              </a:rPr>
              <a:t>Diseñar posicionamiento final. "</a:t>
            </a:r>
            <a:r>
              <a:rPr lang="es-MX" sz="1700" dirty="0" err="1">
                <a:solidFill>
                  <a:srgbClr val="00B0F0"/>
                </a:solidFill>
              </a:rPr>
              <a:t>Speech</a:t>
            </a:r>
            <a:r>
              <a:rPr lang="es-MX" sz="1700" dirty="0">
                <a:solidFill>
                  <a:srgbClr val="00B0F0"/>
                </a:solidFill>
              </a:rPr>
              <a:t>“.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Definir marca, estilo visual, líneas de oferta.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Proponer redes y voceros por generación.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Crear un plan comercial muy liviano para boutique.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Esto permite crear una estructura comercial muy fuerte sin crecer mucho.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1.	Voceros senior → confianza, reputación, “garantía” (etiqueto “garantía” como fuente obligatoria según tus reglas).</a:t>
            </a:r>
          </a:p>
          <a:p>
            <a:r>
              <a:rPr lang="es-MX" sz="1700" dirty="0">
                <a:solidFill>
                  <a:schemeClr val="bg1"/>
                </a:solidFill>
              </a:rPr>
              <a:t>2.	Voceros intermedios → conexión con tomadores de decisión actuales.</a:t>
            </a:r>
          </a:p>
          <a:p>
            <a:pPr marL="342900" indent="-342900">
              <a:buAutoNum type="arabicPeriod" startAt="3"/>
            </a:pPr>
            <a:r>
              <a:rPr lang="es-MX" sz="1700" dirty="0">
                <a:solidFill>
                  <a:schemeClr val="bg1"/>
                </a:solidFill>
              </a:rPr>
              <a:t>   Voceros jóvenes → presencia digital, </a:t>
            </a:r>
            <a:r>
              <a:rPr lang="es-MX" sz="1700" dirty="0" err="1">
                <a:solidFill>
                  <a:schemeClr val="bg1"/>
                </a:solidFill>
              </a:rPr>
              <a:t>reels</a:t>
            </a:r>
            <a:r>
              <a:rPr lang="es-MX" sz="1700" dirty="0">
                <a:solidFill>
                  <a:schemeClr val="bg1"/>
                </a:solidFill>
              </a:rPr>
              <a:t>, Instagram, LinkedIn, videos, podcasts.</a:t>
            </a:r>
          </a:p>
          <a:p>
            <a:endParaRPr lang="es-MX" sz="1700" dirty="0">
              <a:solidFill>
                <a:schemeClr val="bg1"/>
              </a:solidFill>
            </a:endParaRPr>
          </a:p>
          <a:p>
            <a:r>
              <a:rPr lang="es-MX" sz="1700" dirty="0">
                <a:solidFill>
                  <a:schemeClr val="bg1"/>
                </a:solidFill>
              </a:rPr>
              <a:t>E)  Selección de redes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</a:t>
            </a:r>
            <a:r>
              <a:rPr lang="es-MX" sz="1700" dirty="0">
                <a:solidFill>
                  <a:srgbClr val="00B0F0"/>
                </a:solidFill>
              </a:rPr>
              <a:t>LinkedIn → obligatorio para consultoría.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Instagram → para explicar conceptos difíciles de forma fácil.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</a:t>
            </a:r>
            <a:r>
              <a:rPr lang="es-MX" sz="1700" dirty="0">
                <a:solidFill>
                  <a:srgbClr val="00B0F0"/>
                </a:solidFill>
              </a:rPr>
              <a:t>YouTube / Shorts → para 1 minuto de “</a:t>
            </a:r>
            <a:r>
              <a:rPr lang="es-MX" sz="1700" dirty="0" err="1">
                <a:solidFill>
                  <a:srgbClr val="00B0F0"/>
                </a:solidFill>
              </a:rPr>
              <a:t>insights</a:t>
            </a:r>
            <a:r>
              <a:rPr lang="es-MX" sz="1700" dirty="0">
                <a:solidFill>
                  <a:srgbClr val="00B0F0"/>
                </a:solidFill>
              </a:rPr>
              <a:t>”.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TikTok → solo si alguien joven lo puede manejar.</a:t>
            </a:r>
          </a:p>
          <a:p>
            <a:r>
              <a:rPr lang="es-MX" sz="1700" dirty="0">
                <a:solidFill>
                  <a:schemeClr val="bg1"/>
                </a:solidFill>
              </a:rPr>
              <a:t>•	</a:t>
            </a:r>
            <a:r>
              <a:rPr lang="es-MX" sz="1700" dirty="0">
                <a:solidFill>
                  <a:srgbClr val="00B0F0"/>
                </a:solidFill>
              </a:rPr>
              <a:t>Página web → ficha técnica, institucional y casos.</a:t>
            </a:r>
          </a:p>
          <a:p>
            <a:pPr marL="342900" indent="-342900">
              <a:buAutoNum type="arabicPeriod" startAt="3"/>
            </a:pPr>
            <a:endParaRPr lang="es-MX" sz="1700" dirty="0">
              <a:solidFill>
                <a:schemeClr val="bg1"/>
              </a:solidFill>
            </a:endParaRPr>
          </a:p>
          <a:p>
            <a:endParaRPr lang="es-MX" sz="1700" dirty="0">
              <a:solidFill>
                <a:schemeClr val="bg1"/>
              </a:solidFill>
            </a:endParaRPr>
          </a:p>
          <a:p>
            <a:endParaRPr lang="es-MX" sz="17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BC7300-3089-68AE-A675-6072642535CC}"/>
              </a:ext>
            </a:extLst>
          </p:cNvPr>
          <p:cNvSpPr txBox="1"/>
          <p:nvPr/>
        </p:nvSpPr>
        <p:spPr>
          <a:xfrm>
            <a:off x="1475064" y="338119"/>
            <a:ext cx="8441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</a:t>
            </a:r>
            <a:endParaRPr lang="es-CL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4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D788F-AD25-2DBE-9602-64026A409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801A9A-8796-F5D9-1DB1-D57D1ADC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96" y="-11021"/>
            <a:ext cx="11612656" cy="658573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E3C13E-E895-970C-905F-4EED1B96C553}"/>
              </a:ext>
            </a:extLst>
          </p:cNvPr>
          <p:cNvSpPr txBox="1"/>
          <p:nvPr/>
        </p:nvSpPr>
        <p:spPr>
          <a:xfrm>
            <a:off x="2328041" y="1292038"/>
            <a:ext cx="824536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600" dirty="0">
                <a:solidFill>
                  <a:schemeClr val="bg1"/>
                </a:solidFill>
              </a:rPr>
              <a:t>Temario: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	</a:t>
            </a:r>
            <a:r>
              <a:rPr lang="es-MX" sz="2000" dirty="0">
                <a:solidFill>
                  <a:schemeClr val="bg1"/>
                </a:solidFill>
              </a:rPr>
              <a:t>Organización GL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Plan de comunicaciones: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00B0F0"/>
                </a:solidFill>
              </a:rPr>
              <a:t>Estrategia de contenidos y canales de difusión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Avances difusión/posicionamiento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Diseño gráfico CCT y GL+CCT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Nuevos sitios web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Prospectos comerciales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Cronograma de próximas actividades </a:t>
            </a:r>
          </a:p>
        </p:txBody>
      </p:sp>
    </p:spTree>
    <p:extLst>
      <p:ext uri="{BB962C8B-B14F-4D97-AF65-F5344CB8AC3E}">
        <p14:creationId xmlns:p14="http://schemas.microsoft.com/office/powerpoint/2010/main" val="3120421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F5021-0A5C-1C25-EBCA-53DA2871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10E734-6735-FC13-E17D-D1F34020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AEBF3EC-6170-A8DC-D38B-F007BADF10E1}"/>
              </a:ext>
            </a:extLst>
          </p:cNvPr>
          <p:cNvSpPr txBox="1"/>
          <p:nvPr/>
        </p:nvSpPr>
        <p:spPr>
          <a:xfrm>
            <a:off x="148799" y="1497025"/>
            <a:ext cx="112369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El desafío no es producir más contenido, sino orquestarlo estratégicamente.</a:t>
            </a: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GL / PPCI / CCT construyen capacidad país, una infraestructura de pensamiento aplicada: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país,</a:t>
            </a: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territorio,</a:t>
            </a: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     estrategia con TD,</a:t>
            </a: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transformación anticipativa.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Objetivo: influir en decisiones reales (directorios, regiones, política pública, inversión).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ADF834-CC87-2748-02CD-1CA34DB509C7}"/>
              </a:ext>
            </a:extLst>
          </p:cNvPr>
          <p:cNvSpPr txBox="1"/>
          <p:nvPr/>
        </p:nvSpPr>
        <p:spPr>
          <a:xfrm>
            <a:off x="1066800" y="338119"/>
            <a:ext cx="8850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 columnas aisladas 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infraestructura intelectual país</a:t>
            </a:r>
          </a:p>
        </p:txBody>
      </p:sp>
    </p:spTree>
    <p:extLst>
      <p:ext uri="{BB962C8B-B14F-4D97-AF65-F5344CB8AC3E}">
        <p14:creationId xmlns:p14="http://schemas.microsoft.com/office/powerpoint/2010/main" val="270415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270C4-B795-A583-2085-6FAC4E4E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9CA183-ADCB-4AB5-5CC6-99ECE87C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A4B412-547C-999A-5E27-4D88A5C1C3F9}"/>
              </a:ext>
            </a:extLst>
          </p:cNvPr>
          <p:cNvSpPr txBox="1"/>
          <p:nvPr/>
        </p:nvSpPr>
        <p:spPr>
          <a:xfrm>
            <a:off x="148799" y="1497025"/>
            <a:ext cx="11236934" cy="464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</a:t>
            </a:r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Una idea fuerte → múltiples impactos, sin perder coherencia</a:t>
            </a: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Una pieza madre por semana.</a:t>
            </a: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Reutilización sistemática en:</a:t>
            </a: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Continuidad temática sin saturación ni dispersión. No más contenidos sueltos.</a:t>
            </a: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 sistema editorial integrado.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ED97B67-ED84-E1AA-9E50-1BE3D788A6FE}"/>
              </a:ext>
            </a:extLst>
          </p:cNvPr>
          <p:cNvSpPr txBox="1"/>
          <p:nvPr/>
        </p:nvSpPr>
        <p:spPr>
          <a:xfrm>
            <a:off x="1066800" y="338119"/>
            <a:ext cx="8850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Principio rector 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(una idea fuerte por semana clave para no perder foco)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98FAAE-064E-3DE0-3052-D5972CF60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0983"/>
              </p:ext>
            </p:extLst>
          </p:nvPr>
        </p:nvGraphicFramePr>
        <p:xfrm>
          <a:off x="584837" y="3148806"/>
          <a:ext cx="5612763" cy="1467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1008">
                  <a:extLst>
                    <a:ext uri="{9D8B030D-6E8A-4147-A177-3AD203B41FA5}">
                      <a16:colId xmlns:a16="http://schemas.microsoft.com/office/drawing/2014/main" val="3903394523"/>
                    </a:ext>
                  </a:extLst>
                </a:gridCol>
                <a:gridCol w="3941755">
                  <a:extLst>
                    <a:ext uri="{9D8B030D-6E8A-4147-A177-3AD203B41FA5}">
                      <a16:colId xmlns:a16="http://schemas.microsoft.com/office/drawing/2014/main" val="1006381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Canal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Función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33627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LinkedIn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Autoridad técnica y estratégica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95502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Medios regionales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Legitimidad territorial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90833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Conversatorios VC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Profundidad y cruce de redes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0529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Instagram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Amplificación joven (entrada suave)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5458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Web GL / CCT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Repositorio + acción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01640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1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46A4-7B6E-0F62-53B4-515C19CAD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DC818D-AE41-C074-AED0-01F2CCD2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8D34DAF-F665-93A0-7F3A-DB1D959C8EC3}"/>
              </a:ext>
            </a:extLst>
          </p:cNvPr>
          <p:cNvSpPr txBox="1"/>
          <p:nvPr/>
        </p:nvSpPr>
        <p:spPr>
          <a:xfrm>
            <a:off x="148799" y="1497025"/>
            <a:ext cx="11236934" cy="3846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</a:t>
            </a:r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 líneas editoriales permanentes</a:t>
            </a: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1.	País / Chile 2035 / Proyecto País. Crecimiento, nuevo orden global, recursos críticos.</a:t>
            </a: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2.	Estrategia + Transformación Digital (TD). TD cambia la estrategia, no es TI.</a:t>
            </a: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3.	CAM+ / </a:t>
            </a:r>
            <a:r>
              <a:rPr lang="es-MX" sz="1733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PreFutur</a:t>
            </a:r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(anticipación). Capacidad adaptativa, integración de capas.</a:t>
            </a: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4.	Territorio / Energía / Ecoparques. Localización productiva, regiones, inversión real.</a:t>
            </a: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sz="1733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Cada semana tiene una línea dominante.</a:t>
            </a:r>
          </a:p>
          <a:p>
            <a:r>
              <a:rPr lang="es-MX" sz="1733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Las otras siguen activas en formatos secundarios.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F932D9-9602-F032-128D-015C2AF97DDF}"/>
              </a:ext>
            </a:extLst>
          </p:cNvPr>
          <p:cNvSpPr txBox="1"/>
          <p:nvPr/>
        </p:nvSpPr>
        <p:spPr>
          <a:xfrm>
            <a:off x="1066800" y="338119"/>
            <a:ext cx="8850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MX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Líneas temáticas (estables, no se mezclan)</a:t>
            </a:r>
          </a:p>
        </p:txBody>
      </p:sp>
    </p:spTree>
    <p:extLst>
      <p:ext uri="{BB962C8B-B14F-4D97-AF65-F5344CB8AC3E}">
        <p14:creationId xmlns:p14="http://schemas.microsoft.com/office/powerpoint/2010/main" val="167772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EE83A-A28D-CE53-BAD7-B002DF5EF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A19020-8AFB-C881-4ABC-26A0800F4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285E414-5E98-7A77-FADD-C463799EE55A}"/>
              </a:ext>
            </a:extLst>
          </p:cNvPr>
          <p:cNvSpPr txBox="1"/>
          <p:nvPr/>
        </p:nvSpPr>
        <p:spPr>
          <a:xfrm>
            <a:off x="1066800" y="338119"/>
            <a:ext cx="8850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MX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Canales y función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01ADB6-BAF1-47FE-99B3-614C2AB4C3FF}"/>
              </a:ext>
            </a:extLst>
          </p:cNvPr>
          <p:cNvSpPr txBox="1"/>
          <p:nvPr/>
        </p:nvSpPr>
        <p:spPr>
          <a:xfrm>
            <a:off x="148799" y="1497025"/>
            <a:ext cx="112369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Cada canal cumple una función distinta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LinkedIn: autoridad técnica y estratégica (canal principal).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Medios regionales: Legitimidad territorial (La Estrella, </a:t>
            </a:r>
            <a:r>
              <a:rPr lang="es-MX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Mivoz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y sus redes, el Sur, Prensa Austral, otros):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Conversatorios VC (quincenales): profundidad y legitimación cruzada de redes.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Instagram (Claus): ampliación de audiencia, jóvenes, entrada suave de nuevos seguidores.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Web GL / CCT: repositorio + acción (apoyados por canal </a:t>
            </a:r>
            <a:r>
              <a:rPr lang="es-MX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youtube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canal i, Spotify, </a:t>
            </a:r>
            <a:r>
              <a:rPr lang="es-MX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etc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👉 El contenido es el mismo.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Cambia el encuadre, no el mensaje.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7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A04B2-190D-79EC-AAE4-D061B11F2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31325D-A0CB-ECA2-D96F-EA261A04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06B079C-6698-84F7-4B26-D55DD684E715}"/>
              </a:ext>
            </a:extLst>
          </p:cNvPr>
          <p:cNvSpPr txBox="1"/>
          <p:nvPr/>
        </p:nvSpPr>
        <p:spPr>
          <a:xfrm>
            <a:off x="171451" y="910556"/>
            <a:ext cx="11049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“Gracias por estar aquí. Desde el 11 de diciembre hemos avanzado rápido, 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1.-Tenemos integrantes que no estuvieron en la anterior que quiero darles la palabra para que los conozcan Claudio, Javier, Gilberto, Claus, Maurice, Julio y una amiga que nos puede ayudar a hacer cosas con el mundo científico Paz Zañartu.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2.-Pasó algo inesperado: una publicación detonó una conversación masiva y muy sana sobre Chile.</a:t>
            </a:r>
            <a:b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Más de 200 mil personas participaron directa o indirectamente.</a:t>
            </a: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 interesante no fue el alcance, sino el contenido: la gente no habló de tamaño, habló de errores de diseño.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Eso confirma algo profundo: Chile no está bloqueado por falta de recursos, sino por cómo se está diseñando.</a:t>
            </a: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Hoy queremos mostrarles:</a:t>
            </a:r>
          </a:p>
          <a:p>
            <a:pPr lvl="1"/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cómo estamos ordenando una arquitectura de contenidos y canales,</a:t>
            </a:r>
          </a:p>
          <a:p>
            <a:pPr lvl="1"/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cómo cada uno puede aportar desde su experiencia,</a:t>
            </a:r>
          </a:p>
          <a:p>
            <a:pPr lvl="1"/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 cómo transformamos conversación en acción concreta.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Esto no es marketing.</a:t>
            </a:r>
            <a:b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 diseño país, desde la sociedad civil, con rigor técnico y sentido de realidad.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C1FB1C-FC9D-E37B-4119-E8074DFBDB53}"/>
              </a:ext>
            </a:extLst>
          </p:cNvPr>
          <p:cNvSpPr txBox="1"/>
          <p:nvPr/>
        </p:nvSpPr>
        <p:spPr>
          <a:xfrm>
            <a:off x="1475064" y="207488"/>
            <a:ext cx="8441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Novedades</a:t>
            </a:r>
            <a:r>
              <a:rPr lang="es-MX" sz="2400" dirty="0">
                <a:solidFill>
                  <a:srgbClr val="00B0F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91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A9ED1-51DC-1C4A-ABD4-F5A2D43E9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1C9D04-DC4A-1BB8-2699-09B6C79B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70792D7-36CF-9132-1461-A5910672B42A}"/>
              </a:ext>
            </a:extLst>
          </p:cNvPr>
          <p:cNvSpPr txBox="1"/>
          <p:nvPr/>
        </p:nvSpPr>
        <p:spPr>
          <a:xfrm>
            <a:off x="1066800" y="338119"/>
            <a:ext cx="8850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Roles del equipo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20350B-96DD-9F52-3A37-F39BDA2950DE}"/>
              </a:ext>
            </a:extLst>
          </p:cNvPr>
          <p:cNvSpPr txBox="1"/>
          <p:nvPr/>
        </p:nvSpPr>
        <p:spPr>
          <a:xfrm>
            <a:off x="304801" y="1072258"/>
            <a:ext cx="10083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Complementariedad explícita en que cada uno se proyecta como le gusta</a:t>
            </a:r>
          </a:p>
          <a:p>
            <a:pPr defTabSz="431403">
              <a:defRPr/>
            </a:pPr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Gastón: editor central, marco país, nodo de red (450k lectores, duplicar).</a:t>
            </a: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Claudio Maggi: política productiva, sectores estratégicos, inversiones y desarrollo territorial.</a:t>
            </a: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Guillermo Muñoz: coherencia estrategia + TD + libro.</a:t>
            </a:r>
          </a:p>
          <a:p>
            <a:pPr lvl="0"/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Rafael Sotil: personas, coaching</a:t>
            </a:r>
          </a:p>
          <a:p>
            <a:pPr lvl="0"/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Pablo Canobra: consultoría, redes de edad 35 años hacia arriba</a:t>
            </a:r>
          </a:p>
          <a:p>
            <a:pPr lvl="0"/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José Inostroza: su </a:t>
            </a:r>
            <a:r>
              <a:rPr lang="es-MX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know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de desarrollo, litio, minería, redes de 30 años hacia arriba</a:t>
            </a: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Claus Van </a:t>
            </a:r>
            <a:r>
              <a:rPr lang="es-MX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der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Molen: amplificación joven (no explica, invita), redes de 20 años hacia arriba</a:t>
            </a: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Edith / Jenny/ Elena: excelencia técnica y aporte femenino.</a:t>
            </a:r>
          </a:p>
          <a:p>
            <a:pPr lvl="0"/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Javier Diaz Calderón, Jaime Soto, Zura, Jenny </a:t>
            </a:r>
            <a:r>
              <a:rPr lang="es-MX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Sauterel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Alejandro Rodó y otros regiones </a:t>
            </a:r>
          </a:p>
          <a:p>
            <a:pPr lvl="0"/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Consultores especialistas en sus áreas de especialidad</a:t>
            </a: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Mario: moderación estratégica de conversatorios.</a:t>
            </a:r>
          </a:p>
          <a:p>
            <a:pPr defTabSz="431403">
              <a:defRPr/>
            </a:pPr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👉 Todos multiplican a los demás.</a:t>
            </a:r>
          </a:p>
          <a:p>
            <a:pPr defTabSz="431403">
              <a:defRPr/>
            </a:pPr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9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2A003-51DE-2C47-A252-21090F4F9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146AAC-A6F5-81BE-86B1-7018E154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F42ED7-97A8-CE25-4BEF-A2F64A82C236}"/>
              </a:ext>
            </a:extLst>
          </p:cNvPr>
          <p:cNvSpPr txBox="1"/>
          <p:nvPr/>
        </p:nvSpPr>
        <p:spPr>
          <a:xfrm>
            <a:off x="1066800" y="338119"/>
            <a:ext cx="8850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Calendario intensivo (ejemplo Ene–Mar)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2FB2434-62F2-174B-E12C-CC6777687454}"/>
              </a:ext>
            </a:extLst>
          </p:cNvPr>
          <p:cNvSpPr txBox="1"/>
          <p:nvPr/>
        </p:nvSpPr>
        <p:spPr>
          <a:xfrm>
            <a:off x="1221541" y="1072258"/>
            <a:ext cx="91340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Alta intensidad, sostenible</a:t>
            </a:r>
          </a:p>
          <a:p>
            <a:pPr defTabSz="431403">
              <a:defRPr/>
            </a:pPr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1 pieza madre semanal (LinkedIn).</a:t>
            </a: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1–2 adaptaciones regionales.</a:t>
            </a: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1 conversatorio cada 15 días.</a:t>
            </a:r>
          </a:p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Clips + posts secundarios sin crear ideas nuevas.</a:t>
            </a:r>
          </a:p>
          <a:p>
            <a:pPr defTabSz="431403">
              <a:defRPr/>
            </a:pPr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DA913-0B7B-8098-8B5E-5AD81D72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D5BBE1-699E-E3DB-1631-BD04B86E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E6EB059-0789-8E87-F643-8EA779DBBEB9}"/>
              </a:ext>
            </a:extLst>
          </p:cNvPr>
          <p:cNvSpPr txBox="1"/>
          <p:nvPr/>
        </p:nvSpPr>
        <p:spPr>
          <a:xfrm>
            <a:off x="1333879" y="94937"/>
            <a:ext cx="8850088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Calendario intensivo (ejemplo Ene–Mar)</a:t>
            </a:r>
          </a:p>
          <a:p>
            <a:pPr algn="ctr"/>
            <a:r>
              <a:rPr kumimoji="0" lang="es-MX" altLang="es-PE" sz="17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ENERO – FOCO: PAÍS / CRECIMIENTO / NUEVO ORDEN GLOBAL</a:t>
            </a:r>
            <a:endParaRPr lang="es-MX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B79D14D2-9D6B-3AB2-C9E6-25384B0C2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90284"/>
              </p:ext>
            </p:extLst>
          </p:nvPr>
        </p:nvGraphicFramePr>
        <p:xfrm>
          <a:off x="541792" y="2640082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0283">
                  <a:extLst>
                    <a:ext uri="{9D8B030D-6E8A-4147-A177-3AD203B41FA5}">
                      <a16:colId xmlns:a16="http://schemas.microsoft.com/office/drawing/2014/main" val="3045919463"/>
                    </a:ext>
                  </a:extLst>
                </a:gridCol>
                <a:gridCol w="3154181">
                  <a:extLst>
                    <a:ext uri="{9D8B030D-6E8A-4147-A177-3AD203B41FA5}">
                      <a16:colId xmlns:a16="http://schemas.microsoft.com/office/drawing/2014/main" val="3555883955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2691009984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721501270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156411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12434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S2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b="1" kern="0" dirty="0">
                          <a:effectLst/>
                        </a:rPr>
                        <a:t>La IA no moderniza la estrategia: la cambia</a:t>
                      </a:r>
                      <a:endParaRPr lang="es-CL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—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VC #1: Estrategia + TD en directorios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Frase potente + invitación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48406849"/>
                  </a:ext>
                </a:extLst>
              </a:tr>
            </a:tbl>
          </a:graphicData>
        </a:graphic>
      </p:graphicFrame>
      <p:sp>
        <p:nvSpPr>
          <p:cNvPr id="34" name="CuadroTexto 33">
            <a:extLst>
              <a:ext uri="{FF2B5EF4-FFF2-40B4-BE49-F238E27FC236}">
                <a16:creationId xmlns:a16="http://schemas.microsoft.com/office/drawing/2014/main" id="{5BC915E6-D612-CC3B-020A-8D2E803F40CB}"/>
              </a:ext>
            </a:extLst>
          </p:cNvPr>
          <p:cNvSpPr txBox="1"/>
          <p:nvPr/>
        </p:nvSpPr>
        <p:spPr>
          <a:xfrm>
            <a:off x="949396" y="3427653"/>
            <a:ext cx="10194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Rol: autoridad técnica + mundo empresas. Complementa error “Estrategia sin TD es autoengaño”</a:t>
            </a:r>
          </a:p>
        </p:txBody>
      </p:sp>
      <p:graphicFrame>
        <p:nvGraphicFramePr>
          <p:cNvPr id="35" name="Tabla 34">
            <a:extLst>
              <a:ext uri="{FF2B5EF4-FFF2-40B4-BE49-F238E27FC236}">
                <a16:creationId xmlns:a16="http://schemas.microsoft.com/office/drawing/2014/main" id="{E061AD7D-9957-6136-5FAC-2F9A8FA36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71405"/>
              </p:ext>
            </p:extLst>
          </p:nvPr>
        </p:nvGraphicFramePr>
        <p:xfrm>
          <a:off x="541792" y="1415062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779">
                  <a:extLst>
                    <a:ext uri="{9D8B030D-6E8A-4147-A177-3AD203B41FA5}">
                      <a16:colId xmlns:a16="http://schemas.microsoft.com/office/drawing/2014/main" val="3269736402"/>
                    </a:ext>
                  </a:extLst>
                </a:gridCol>
                <a:gridCol w="3046685">
                  <a:extLst>
                    <a:ext uri="{9D8B030D-6E8A-4147-A177-3AD203B41FA5}">
                      <a16:colId xmlns:a16="http://schemas.microsoft.com/office/drawing/2014/main" val="3038351332"/>
                    </a:ext>
                  </a:extLst>
                </a:gridCol>
                <a:gridCol w="2450601">
                  <a:extLst>
                    <a:ext uri="{9D8B030D-6E8A-4147-A177-3AD203B41FA5}">
                      <a16:colId xmlns:a16="http://schemas.microsoft.com/office/drawing/2014/main" val="3809356545"/>
                    </a:ext>
                  </a:extLst>
                </a:gridCol>
                <a:gridCol w="1523863">
                  <a:extLst>
                    <a:ext uri="{9D8B030D-6E8A-4147-A177-3AD203B41FA5}">
                      <a16:colId xmlns:a16="http://schemas.microsoft.com/office/drawing/2014/main" val="4001865443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3710044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5911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S1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Cómo Chile puede volver a crecer en el nuevo orden global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Chile plataforma: oportunidad para las regiones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—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Clip: “Chile sí puede volver a crecer”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49534698"/>
                  </a:ext>
                </a:extLst>
              </a:tr>
            </a:tbl>
          </a:graphicData>
        </a:graphic>
      </p:graphicFrame>
      <p:sp>
        <p:nvSpPr>
          <p:cNvPr id="36" name="CuadroTexto 35">
            <a:extLst>
              <a:ext uri="{FF2B5EF4-FFF2-40B4-BE49-F238E27FC236}">
                <a16:creationId xmlns:a16="http://schemas.microsoft.com/office/drawing/2014/main" id="{6AD86BA1-9681-50B7-575E-C1F79BC98BD5}"/>
              </a:ext>
            </a:extLst>
          </p:cNvPr>
          <p:cNvSpPr txBox="1"/>
          <p:nvPr/>
        </p:nvSpPr>
        <p:spPr>
          <a:xfrm>
            <a:off x="873197" y="2173078"/>
            <a:ext cx="9134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Rol: marco país + narrativa madre. Conecta directo con “Chile no es chico”</a:t>
            </a:r>
          </a:p>
        </p:txBody>
      </p:sp>
      <p:graphicFrame>
        <p:nvGraphicFramePr>
          <p:cNvPr id="37" name="Tabla 36">
            <a:extLst>
              <a:ext uri="{FF2B5EF4-FFF2-40B4-BE49-F238E27FC236}">
                <a16:creationId xmlns:a16="http://schemas.microsoft.com/office/drawing/2014/main" id="{BB018D6B-6D8B-27CA-3ECF-2C20CE42B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648026"/>
              </p:ext>
            </p:extLst>
          </p:nvPr>
        </p:nvGraphicFramePr>
        <p:xfrm>
          <a:off x="541792" y="3873185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3608">
                  <a:extLst>
                    <a:ext uri="{9D8B030D-6E8A-4147-A177-3AD203B41FA5}">
                      <a16:colId xmlns:a16="http://schemas.microsoft.com/office/drawing/2014/main" val="2581692683"/>
                    </a:ext>
                  </a:extLst>
                </a:gridCol>
                <a:gridCol w="3220856">
                  <a:extLst>
                    <a:ext uri="{9D8B030D-6E8A-4147-A177-3AD203B41FA5}">
                      <a16:colId xmlns:a16="http://schemas.microsoft.com/office/drawing/2014/main" val="3351064050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434187016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799014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4686833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2692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S3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El problema no es la complejidad, es la falta de integración </a:t>
                      </a:r>
                      <a:r>
                        <a:rPr lang="es-CL" sz="1200" b="1" kern="0" dirty="0">
                          <a:effectLst/>
                        </a:rPr>
                        <a:t>(CAM+)</a:t>
                      </a:r>
                      <a:endParaRPr lang="es-CL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Anticipar desde regiones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—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Esquema CAM+ simple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0103258"/>
                  </a:ext>
                </a:extLst>
              </a:tr>
            </a:tbl>
          </a:graphicData>
        </a:graphic>
      </p:graphicFrame>
      <p:graphicFrame>
        <p:nvGraphicFramePr>
          <p:cNvPr id="38" name="Tabla 37">
            <a:extLst>
              <a:ext uri="{FF2B5EF4-FFF2-40B4-BE49-F238E27FC236}">
                <a16:creationId xmlns:a16="http://schemas.microsoft.com/office/drawing/2014/main" id="{69A2AE5C-AE18-9487-B311-5A06E7D33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30328"/>
              </p:ext>
            </p:extLst>
          </p:nvPr>
        </p:nvGraphicFramePr>
        <p:xfrm>
          <a:off x="544514" y="4966906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3261">
                  <a:extLst>
                    <a:ext uri="{9D8B030D-6E8A-4147-A177-3AD203B41FA5}">
                      <a16:colId xmlns:a16="http://schemas.microsoft.com/office/drawing/2014/main" val="1002332543"/>
                    </a:ext>
                  </a:extLst>
                </a:gridCol>
                <a:gridCol w="3271203">
                  <a:extLst>
                    <a:ext uri="{9D8B030D-6E8A-4147-A177-3AD203B41FA5}">
                      <a16:colId xmlns:a16="http://schemas.microsoft.com/office/drawing/2014/main" val="2500999300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3184516297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592184457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39775361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9466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S4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Energía barata: ventaja que se pierde si no se localiza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Energía y desarrollo territorial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VC #2: Territorios que despegan y los que no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Clip energía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62907779"/>
                  </a:ext>
                </a:extLst>
              </a:tr>
            </a:tbl>
          </a:graphicData>
        </a:graphic>
      </p:graphicFrame>
      <p:sp>
        <p:nvSpPr>
          <p:cNvPr id="39" name="CuadroTexto 38">
            <a:extLst>
              <a:ext uri="{FF2B5EF4-FFF2-40B4-BE49-F238E27FC236}">
                <a16:creationId xmlns:a16="http://schemas.microsoft.com/office/drawing/2014/main" id="{49868434-67F0-37A3-5D6A-45BCF4A8E859}"/>
              </a:ext>
            </a:extLst>
          </p:cNvPr>
          <p:cNvSpPr txBox="1"/>
          <p:nvPr/>
        </p:nvSpPr>
        <p:spPr>
          <a:xfrm>
            <a:off x="920821" y="4542078"/>
            <a:ext cx="10194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Rol: diferenciación propia (nadie más tiene esto). Baja CAM+ a lenguaje entendible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0B7222A-0BD3-3C53-320E-56A4AA97792B}"/>
              </a:ext>
            </a:extLst>
          </p:cNvPr>
          <p:cNvSpPr txBox="1"/>
          <p:nvPr/>
        </p:nvSpPr>
        <p:spPr>
          <a:xfrm>
            <a:off x="930346" y="5685078"/>
            <a:ext cx="10194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Rol: aterrizar país plataforma en territorio real. Puente natural hacia ecoparques</a:t>
            </a:r>
          </a:p>
          <a:p>
            <a:pPr defTabSz="431403">
              <a:defRPr/>
            </a:pPr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13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DAE9-A154-5A00-FEBE-656BDB06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720D70-B060-EA4A-00CE-2C41C21F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534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5ED9220-3E13-4048-EE63-5EE5B2FADB4B}"/>
              </a:ext>
            </a:extLst>
          </p:cNvPr>
          <p:cNvSpPr txBox="1"/>
          <p:nvPr/>
        </p:nvSpPr>
        <p:spPr>
          <a:xfrm>
            <a:off x="1333879" y="94937"/>
            <a:ext cx="8850088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Calendario intensivo (ejemplo Ene–Mar)</a:t>
            </a:r>
          </a:p>
          <a:p>
            <a:pPr algn="ctr"/>
            <a:r>
              <a:rPr kumimoji="0" lang="es-MX" altLang="es-PE" sz="17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ENERO – FOCO: PAÍS / CRECIMIENTO / NUEVO ORDEN GLOBAL</a:t>
            </a:r>
            <a:endParaRPr lang="es-MX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1EE3B65-8D0B-61A0-50F0-CAA1268B2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59334"/>
              </p:ext>
            </p:extLst>
          </p:nvPr>
        </p:nvGraphicFramePr>
        <p:xfrm>
          <a:off x="541792" y="1534955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808">
                  <a:extLst>
                    <a:ext uri="{9D8B030D-6E8A-4147-A177-3AD203B41FA5}">
                      <a16:colId xmlns:a16="http://schemas.microsoft.com/office/drawing/2014/main" val="1341843830"/>
                    </a:ext>
                  </a:extLst>
                </a:gridCol>
                <a:gridCol w="3144656">
                  <a:extLst>
                    <a:ext uri="{9D8B030D-6E8A-4147-A177-3AD203B41FA5}">
                      <a16:colId xmlns:a16="http://schemas.microsoft.com/office/drawing/2014/main" val="2475933421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444559105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825119265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4140492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03683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S5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Ecoparques: del discurso verde a la ventaja productiva real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Ecoparques y desarrollo regional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VC #3: Cómo se habilita territorio competitivo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Clip: “Producir donde está la energía”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803023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2220DB7-65FC-DD86-5429-3FCE97A34B9F}"/>
              </a:ext>
            </a:extLst>
          </p:cNvPr>
          <p:cNvSpPr txBox="1"/>
          <p:nvPr/>
        </p:nvSpPr>
        <p:spPr>
          <a:xfrm>
            <a:off x="930346" y="1215924"/>
            <a:ext cx="7241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Semana S5 — TERRITORIO / ECOPARQUES (PRODUCTO INVERSIÓN)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054F0D-2CF3-3054-81FB-5A1361A39409}"/>
              </a:ext>
            </a:extLst>
          </p:cNvPr>
          <p:cNvSpPr txBox="1"/>
          <p:nvPr/>
        </p:nvSpPr>
        <p:spPr>
          <a:xfrm>
            <a:off x="920821" y="2550281"/>
            <a:ext cx="6539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 sz="1600" dirty="0"/>
              <a:t>Semana S6 — CAM+ / DIAGNÓSTICO (PRODUCTO CAM+)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EC549E0-91FB-0332-E508-85A883D71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653975"/>
              </p:ext>
            </p:extLst>
          </p:nvPr>
        </p:nvGraphicFramePr>
        <p:xfrm>
          <a:off x="541792" y="2935866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4083">
                  <a:extLst>
                    <a:ext uri="{9D8B030D-6E8A-4147-A177-3AD203B41FA5}">
                      <a16:colId xmlns:a16="http://schemas.microsoft.com/office/drawing/2014/main" val="4195637932"/>
                    </a:ext>
                  </a:extLst>
                </a:gridCol>
                <a:gridCol w="3230381">
                  <a:extLst>
                    <a:ext uri="{9D8B030D-6E8A-4147-A177-3AD203B41FA5}">
                      <a16:colId xmlns:a16="http://schemas.microsoft.com/office/drawing/2014/main" val="1160279281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616153411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396915197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3688066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65546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S6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Diagnosticar mal cuesta más que no actuar: el rol de CAM+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Riesgos invisibles en regiones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—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Esquema CAM+: “ver antes”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30394177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0642F598-95FE-BC9C-C8D6-C11CA3A46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65436"/>
              </p:ext>
            </p:extLst>
          </p:nvPr>
        </p:nvGraphicFramePr>
        <p:xfrm>
          <a:off x="541792" y="4350112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7408">
                  <a:extLst>
                    <a:ext uri="{9D8B030D-6E8A-4147-A177-3AD203B41FA5}">
                      <a16:colId xmlns:a16="http://schemas.microsoft.com/office/drawing/2014/main" val="2551700920"/>
                    </a:ext>
                  </a:extLst>
                </a:gridCol>
                <a:gridCol w="3297056">
                  <a:extLst>
                    <a:ext uri="{9D8B030D-6E8A-4147-A177-3AD203B41FA5}">
                      <a16:colId xmlns:a16="http://schemas.microsoft.com/office/drawing/2014/main" val="843166931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668385380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566440199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3460444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5155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S7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Transformación Digital sin cambio estratégico fracasa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Empresas regionales y TD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VC #4: Casos reales de fracaso/éxito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Frase fuerte + ejemplo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45577536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0267CE6D-3791-16D4-C474-15C71A0CC209}"/>
              </a:ext>
            </a:extLst>
          </p:cNvPr>
          <p:cNvSpPr txBox="1"/>
          <p:nvPr/>
        </p:nvSpPr>
        <p:spPr>
          <a:xfrm>
            <a:off x="873197" y="4075248"/>
            <a:ext cx="7665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 sz="1600" dirty="0"/>
              <a:t>Semana S7 — ESTRATEGIA + TD (PRODUCTO STRATEGIC MANAGEMENT)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1F1B64D-2950-D5A3-EA77-D6F1E43CA3E7}"/>
              </a:ext>
            </a:extLst>
          </p:cNvPr>
          <p:cNvSpPr txBox="1"/>
          <p:nvPr/>
        </p:nvSpPr>
        <p:spPr>
          <a:xfrm>
            <a:off x="963614" y="5406884"/>
            <a:ext cx="5805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 sz="1600" dirty="0"/>
              <a:t>Semana S8 — PRÉ-FUTUR / ANTICIPACIÓN</a:t>
            </a: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2EF2DA83-8FB9-95C7-103B-E85AE24B0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74089"/>
              </p:ext>
            </p:extLst>
          </p:nvPr>
        </p:nvGraphicFramePr>
        <p:xfrm>
          <a:off x="519747" y="5774723"/>
          <a:ext cx="9936160" cy="4378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0878">
                  <a:extLst>
                    <a:ext uri="{9D8B030D-6E8A-4147-A177-3AD203B41FA5}">
                      <a16:colId xmlns:a16="http://schemas.microsoft.com/office/drawing/2014/main" val="4138683444"/>
                    </a:ext>
                  </a:extLst>
                </a:gridCol>
                <a:gridCol w="3303586">
                  <a:extLst>
                    <a:ext uri="{9D8B030D-6E8A-4147-A177-3AD203B41FA5}">
                      <a16:colId xmlns:a16="http://schemas.microsoft.com/office/drawing/2014/main" val="3087972999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2480154773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704507894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007350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54253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S8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Anticipar no es adivinar: es diseñar opciones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Futuro regional y empleo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—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“Pensar antes de reaccionar”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879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50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9EC83-54EC-4981-F711-C8120125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068BF1-1A5A-D91D-7799-5C300016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534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3C50A0-2D58-E659-6BA5-7B51EB71682C}"/>
              </a:ext>
            </a:extLst>
          </p:cNvPr>
          <p:cNvSpPr txBox="1"/>
          <p:nvPr/>
        </p:nvSpPr>
        <p:spPr>
          <a:xfrm>
            <a:off x="1333879" y="94937"/>
            <a:ext cx="8850088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Calendario intensivo (ejemplo Ene–Mar)</a:t>
            </a:r>
          </a:p>
          <a:p>
            <a:pPr algn="ctr"/>
            <a:r>
              <a:rPr kumimoji="0" lang="es-MX" altLang="es-PE" sz="17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FEBRERO – BAJADA A TERRITORIO, PRODUCTOS Y ANTICIPACIÓN</a:t>
            </a:r>
            <a:endParaRPr lang="es-MX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7A185D2-3457-572E-1043-7B661960DD44}"/>
              </a:ext>
            </a:extLst>
          </p:cNvPr>
          <p:cNvGraphicFramePr>
            <a:graphicFrameLocks noGrp="1"/>
          </p:cNvGraphicFramePr>
          <p:nvPr/>
        </p:nvGraphicFramePr>
        <p:xfrm>
          <a:off x="541792" y="1534955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808">
                  <a:extLst>
                    <a:ext uri="{9D8B030D-6E8A-4147-A177-3AD203B41FA5}">
                      <a16:colId xmlns:a16="http://schemas.microsoft.com/office/drawing/2014/main" val="1341843830"/>
                    </a:ext>
                  </a:extLst>
                </a:gridCol>
                <a:gridCol w="3144656">
                  <a:extLst>
                    <a:ext uri="{9D8B030D-6E8A-4147-A177-3AD203B41FA5}">
                      <a16:colId xmlns:a16="http://schemas.microsoft.com/office/drawing/2014/main" val="2475933421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444559105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825119265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4140492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03683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S5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Ecoparques: del discurso verde a la ventaja productiva real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Ecoparques y desarrollo regional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VC #3: Cómo se habilita territorio competitivo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Clip: “Producir donde está la energía”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803023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08789616-E5B3-79FD-9700-4970F4FA3EDE}"/>
              </a:ext>
            </a:extLst>
          </p:cNvPr>
          <p:cNvSpPr txBox="1"/>
          <p:nvPr/>
        </p:nvSpPr>
        <p:spPr>
          <a:xfrm>
            <a:off x="930346" y="1215924"/>
            <a:ext cx="7241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Semana S5 — TERRITORIO / ECOPARQUES (PRODUCTO INVERSIÓN)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B4C54F-5AD9-FBB6-CA8E-54CFA5B69D26}"/>
              </a:ext>
            </a:extLst>
          </p:cNvPr>
          <p:cNvSpPr txBox="1"/>
          <p:nvPr/>
        </p:nvSpPr>
        <p:spPr>
          <a:xfrm>
            <a:off x="920821" y="2550281"/>
            <a:ext cx="6539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 sz="1600" dirty="0"/>
              <a:t>Semana S6 — CAM+ / DIAGNÓSTICO (PRODUCTO CAM+)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34DB8B0-1941-5E53-B926-80F2F39F4B29}"/>
              </a:ext>
            </a:extLst>
          </p:cNvPr>
          <p:cNvGraphicFramePr>
            <a:graphicFrameLocks noGrp="1"/>
          </p:cNvGraphicFramePr>
          <p:nvPr/>
        </p:nvGraphicFramePr>
        <p:xfrm>
          <a:off x="541792" y="2935866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4083">
                  <a:extLst>
                    <a:ext uri="{9D8B030D-6E8A-4147-A177-3AD203B41FA5}">
                      <a16:colId xmlns:a16="http://schemas.microsoft.com/office/drawing/2014/main" val="4195637932"/>
                    </a:ext>
                  </a:extLst>
                </a:gridCol>
                <a:gridCol w="3230381">
                  <a:extLst>
                    <a:ext uri="{9D8B030D-6E8A-4147-A177-3AD203B41FA5}">
                      <a16:colId xmlns:a16="http://schemas.microsoft.com/office/drawing/2014/main" val="1160279281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616153411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396915197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3688066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65546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S6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Diagnosticar mal cuesta más que no actuar: el rol de CAM+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Riesgos invisibles en regiones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—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Esquema CAM+: “ver antes”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30394177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83AE4357-8FA3-1A41-A0C4-BB387E016D06}"/>
              </a:ext>
            </a:extLst>
          </p:cNvPr>
          <p:cNvGraphicFramePr>
            <a:graphicFrameLocks noGrp="1"/>
          </p:cNvGraphicFramePr>
          <p:nvPr/>
        </p:nvGraphicFramePr>
        <p:xfrm>
          <a:off x="541792" y="4350112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7408">
                  <a:extLst>
                    <a:ext uri="{9D8B030D-6E8A-4147-A177-3AD203B41FA5}">
                      <a16:colId xmlns:a16="http://schemas.microsoft.com/office/drawing/2014/main" val="2551700920"/>
                    </a:ext>
                  </a:extLst>
                </a:gridCol>
                <a:gridCol w="3297056">
                  <a:extLst>
                    <a:ext uri="{9D8B030D-6E8A-4147-A177-3AD203B41FA5}">
                      <a16:colId xmlns:a16="http://schemas.microsoft.com/office/drawing/2014/main" val="843166931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668385380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566440199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3460444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5155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S7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Transformación Digital sin cambio estratégico fracasa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Empresas regionales y TD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VC #4: Casos reales de fracaso/éxito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Frase fuerte + ejemplo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45577536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82E0ED77-12F1-71E6-E745-7F54A41BE7B5}"/>
              </a:ext>
            </a:extLst>
          </p:cNvPr>
          <p:cNvSpPr txBox="1"/>
          <p:nvPr/>
        </p:nvSpPr>
        <p:spPr>
          <a:xfrm>
            <a:off x="873197" y="4075248"/>
            <a:ext cx="7665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 sz="1600" dirty="0"/>
              <a:t>Semana S7 — ESTRATEGIA + TD (PRODUCTO STRATEGIC MANAGEMENT)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5B63A33-5A7B-9F8A-74A7-CF96FC68B959}"/>
              </a:ext>
            </a:extLst>
          </p:cNvPr>
          <p:cNvSpPr txBox="1"/>
          <p:nvPr/>
        </p:nvSpPr>
        <p:spPr>
          <a:xfrm>
            <a:off x="963614" y="5406884"/>
            <a:ext cx="5805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 sz="1600" dirty="0"/>
              <a:t>Semana S8 — PRÉ-FUTUR / ANTICIPACIÓN</a:t>
            </a: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5D05D22-1A08-7231-AD2C-4C2C39D2720C}"/>
              </a:ext>
            </a:extLst>
          </p:cNvPr>
          <p:cNvGraphicFramePr>
            <a:graphicFrameLocks noGrp="1"/>
          </p:cNvGraphicFramePr>
          <p:nvPr/>
        </p:nvGraphicFramePr>
        <p:xfrm>
          <a:off x="519747" y="5774723"/>
          <a:ext cx="9936160" cy="4378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0878">
                  <a:extLst>
                    <a:ext uri="{9D8B030D-6E8A-4147-A177-3AD203B41FA5}">
                      <a16:colId xmlns:a16="http://schemas.microsoft.com/office/drawing/2014/main" val="4138683444"/>
                    </a:ext>
                  </a:extLst>
                </a:gridCol>
                <a:gridCol w="3303586">
                  <a:extLst>
                    <a:ext uri="{9D8B030D-6E8A-4147-A177-3AD203B41FA5}">
                      <a16:colId xmlns:a16="http://schemas.microsoft.com/office/drawing/2014/main" val="3087972999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2480154773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704507894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007350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54253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S8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Anticipar no es adivinar: es diseñar opciones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Futuro regional y empleo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—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“Pensar antes de reaccionar”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879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64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B5F8B-1D22-B2FF-C4D1-CA82449C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A7BD9C-786D-1F3B-D82C-A4F2FCEA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2371AFE-B867-0B30-33D8-598D4AF7B3F5}"/>
              </a:ext>
            </a:extLst>
          </p:cNvPr>
          <p:cNvSpPr txBox="1"/>
          <p:nvPr/>
        </p:nvSpPr>
        <p:spPr>
          <a:xfrm>
            <a:off x="1333879" y="94937"/>
            <a:ext cx="8850088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Calendario intensivo (ejemplo Ene–Mar)</a:t>
            </a:r>
          </a:p>
          <a:p>
            <a:pPr algn="ctr"/>
            <a:r>
              <a:rPr kumimoji="0" lang="es-MX" altLang="es-PE" sz="17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MARZO – CIERRE DE MARCO Y CONEXIÓN CON ACCIÓN</a:t>
            </a:r>
            <a:endParaRPr lang="es-MX" sz="28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4CAA377-4A2B-C9E3-F3E8-F68156211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45088"/>
              </p:ext>
            </p:extLst>
          </p:nvPr>
        </p:nvGraphicFramePr>
        <p:xfrm>
          <a:off x="582614" y="1414081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2786">
                  <a:extLst>
                    <a:ext uri="{9D8B030D-6E8A-4147-A177-3AD203B41FA5}">
                      <a16:colId xmlns:a16="http://schemas.microsoft.com/office/drawing/2014/main" val="1976672780"/>
                    </a:ext>
                  </a:extLst>
                </a:gridCol>
                <a:gridCol w="3261678">
                  <a:extLst>
                    <a:ext uri="{9D8B030D-6E8A-4147-A177-3AD203B41FA5}">
                      <a16:colId xmlns:a16="http://schemas.microsoft.com/office/drawing/2014/main" val="504565824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032423939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2026054734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3685524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34166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S9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Chile como proyecto: diseño, no consigna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Proyecto país desde regiones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VC #5: ¿Qué país queremos diseñar?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Clip: “Proyecto país”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5658306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FB5C061-C60E-737C-3049-7D34C782B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746746"/>
              </p:ext>
            </p:extLst>
          </p:nvPr>
        </p:nvGraphicFramePr>
        <p:xfrm>
          <a:off x="582614" y="2552895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4686">
                  <a:extLst>
                    <a:ext uri="{9D8B030D-6E8A-4147-A177-3AD203B41FA5}">
                      <a16:colId xmlns:a16="http://schemas.microsoft.com/office/drawing/2014/main" val="3463720212"/>
                    </a:ext>
                  </a:extLst>
                </a:gridCol>
                <a:gridCol w="3299778">
                  <a:extLst>
                    <a:ext uri="{9D8B030D-6E8A-4147-A177-3AD203B41FA5}">
                      <a16:colId xmlns:a16="http://schemas.microsoft.com/office/drawing/2014/main" val="315809554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470171147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4271563077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425488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10959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S10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Por qué algunos </a:t>
                      </a:r>
                      <a:r>
                        <a:rPr lang="es-CL" sz="1200" b="1" kern="0" dirty="0">
                          <a:effectLst/>
                        </a:rPr>
                        <a:t>territorios</a:t>
                      </a:r>
                      <a:r>
                        <a:rPr lang="es-CL" sz="1200" kern="0" dirty="0">
                          <a:effectLst/>
                        </a:rPr>
                        <a:t> despegan y otros no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Casos regionales comparados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—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Mapa + ejemplo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16754231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AD8D9608-BFFF-007F-5E12-B24716BA6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9576"/>
              </p:ext>
            </p:extLst>
          </p:nvPr>
        </p:nvGraphicFramePr>
        <p:xfrm>
          <a:off x="601664" y="3785425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6586">
                  <a:extLst>
                    <a:ext uri="{9D8B030D-6E8A-4147-A177-3AD203B41FA5}">
                      <a16:colId xmlns:a16="http://schemas.microsoft.com/office/drawing/2014/main" val="557992049"/>
                    </a:ext>
                  </a:extLst>
                </a:gridCol>
                <a:gridCol w="3337878">
                  <a:extLst>
                    <a:ext uri="{9D8B030D-6E8A-4147-A177-3AD203B41FA5}">
                      <a16:colId xmlns:a16="http://schemas.microsoft.com/office/drawing/2014/main" val="209799915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738979876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2894913167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127471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Semana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LinkedIn (técnico / decisores)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26119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S11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Estrategia, territorio y anticipación: cuando se diseñan juntos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—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VC #6: Integrar para ejecutar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Esquema integrado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15354948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61C10842-FF67-E0E7-558A-D49035044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37446"/>
              </p:ext>
            </p:extLst>
          </p:nvPr>
        </p:nvGraphicFramePr>
        <p:xfrm>
          <a:off x="534989" y="5005006"/>
          <a:ext cx="9936160" cy="648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3261">
                  <a:extLst>
                    <a:ext uri="{9D8B030D-6E8A-4147-A177-3AD203B41FA5}">
                      <a16:colId xmlns:a16="http://schemas.microsoft.com/office/drawing/2014/main" val="7580355"/>
                    </a:ext>
                  </a:extLst>
                </a:gridCol>
                <a:gridCol w="3271203">
                  <a:extLst>
                    <a:ext uri="{9D8B030D-6E8A-4147-A177-3AD203B41FA5}">
                      <a16:colId xmlns:a16="http://schemas.microsoft.com/office/drawing/2014/main" val="155537689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939525337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3560066995"/>
                    </a:ext>
                  </a:extLst>
                </a:gridCol>
                <a:gridCol w="1987232">
                  <a:extLst>
                    <a:ext uri="{9D8B030D-6E8A-4147-A177-3AD203B41FA5}">
                      <a16:colId xmlns:a16="http://schemas.microsoft.com/office/drawing/2014/main" val="25425178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Semana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LinkedIn (técnico / decisores)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Medios regionales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Conversatorio VC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Redes jóvenes (IG)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3359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S12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El futuro no se espera: se diseña (qué viene ahora)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Invitación a conversaciones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>
                          <a:effectLst/>
                        </a:rPr>
                        <a:t>VC #7: Próximo ciclo</a:t>
                      </a:r>
                      <a:endParaRPr lang="es-CL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200" kern="0" dirty="0">
                          <a:effectLst/>
                        </a:rPr>
                        <a:t>Invitación abierta</a:t>
                      </a:r>
                      <a:endParaRPr lang="es-CL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15997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84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EA350-7DEE-E899-2897-A1A07BB86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8DEE69-94B6-A13D-B575-37167305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B52C348-1DC9-D67F-C1A3-43C4BCC40296}"/>
              </a:ext>
            </a:extLst>
          </p:cNvPr>
          <p:cNvSpPr txBox="1"/>
          <p:nvPr/>
        </p:nvSpPr>
        <p:spPr>
          <a:xfrm>
            <a:off x="1240976" y="457862"/>
            <a:ext cx="8850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Nueva capa (descubierta por la audiencia). 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Chile: errores de diseño que nos salen caros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9AE0FC-BF9F-D1E6-0440-0280736D817D}"/>
              </a:ext>
            </a:extLst>
          </p:cNvPr>
          <p:cNvSpPr txBox="1"/>
          <p:nvPr/>
        </p:nvSpPr>
        <p:spPr>
          <a:xfrm>
            <a:off x="160565" y="1594425"/>
            <a:ext cx="10736036" cy="3752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s-C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Nueva capa (descubierta por la audiencia):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“Conversaciones abiertas → patrones → series editoriales”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s-C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s-C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s-C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Ejemplo de lámina: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Fuente del contenido: comentarios reales,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 una conversación que explotó, a una arquitectura para sostenerla.</a:t>
            </a:r>
            <a:endParaRPr lang="es-C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644E16-F3F8-2AD0-544D-269E411E6A20}"/>
              </a:ext>
            </a:extLst>
          </p:cNvPr>
          <p:cNvSpPr txBox="1"/>
          <p:nvPr/>
        </p:nvSpPr>
        <p:spPr>
          <a:xfrm>
            <a:off x="2881993" y="-2610076"/>
            <a:ext cx="5807528" cy="1125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ERRORES DE DISEÑO CONSOLIDADOS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(síntesis fiel de los comentarios recibidos, muy potente)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sz="1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🔴</a:t>
            </a:r>
            <a:r>
              <a:rPr lang="es-CL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Errores por agrandarnos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Creer que podemos prescindir de los expertos.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Imponer reglas antes de estar preparados.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Anteponer ideología a buen diseño.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Permisos tan lentos que destruyen ventajas reales.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Copiar estándares del “80% más avanzado” sin tener base cultural, institucional ni productiva.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sz="1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🔵</a:t>
            </a:r>
            <a:r>
              <a:rPr lang="es-CL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Errores por achicarnos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Repetir que “Chile es chico”.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Exportar recursos en vez de diseñarnos como país plataforma.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Perder ventajas como la energía barata al no localizar producción.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Confundir estabilidad con estrategia y crecimiento.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Subestimar regiones y concentrar decisiones en Santiago.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sz="1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⚠️</a:t>
            </a:r>
            <a:r>
              <a:rPr lang="es-CL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Errores transversales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Cortoplacismo crónico (político, empresarial y social).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Seguir modas en gestión sin pensamiento estratégico.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construir confianza ni colaboración.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Desaprovechar experiencia senior.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Formación débil en criterio, análisis y responsabilidad.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Centralización que inhibe polos regionales.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Falta de instrumentos para integrar capacidades dispersas.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Idea clave:</a:t>
            </a: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 es falta de recursos ni de talento → es </a:t>
            </a:r>
            <a:r>
              <a:rPr lang="es-CL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diseño sistémico</a:t>
            </a:r>
            <a:r>
              <a:rPr lang="es-CL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16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E5D35-8E1E-4BF3-FFEB-DF5E468E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CE9CE6-67D1-7023-FF53-5621106E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88CC047-3976-A5EE-0ACC-39DE3730FA14}"/>
              </a:ext>
            </a:extLst>
          </p:cNvPr>
          <p:cNvSpPr txBox="1"/>
          <p:nvPr/>
        </p:nvSpPr>
        <p:spPr>
          <a:xfrm>
            <a:off x="1335200" y="207490"/>
            <a:ext cx="8850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Nueva capa (descubierta por la audiencia). 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Chile: errores de diseño que nos salen caros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44C5B3-3A14-0584-95F5-126D04A023F7}"/>
              </a:ext>
            </a:extLst>
          </p:cNvPr>
          <p:cNvSpPr txBox="1"/>
          <p:nvPr/>
        </p:nvSpPr>
        <p:spPr>
          <a:xfrm>
            <a:off x="513329" y="1499054"/>
            <a:ext cx="10493829" cy="37526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800"/>
              </a:spcAft>
              <a:buNone/>
              <a:defRPr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s-CL" dirty="0"/>
              <a:t>Errores de diseño consolidados (síntesis fiel de los comentarios recibidos, muy potente)</a:t>
            </a:r>
          </a:p>
          <a:p>
            <a:endParaRPr lang="es-CL" dirty="0"/>
          </a:p>
          <a:p>
            <a:r>
              <a:rPr lang="es-CL" dirty="0"/>
              <a:t>🔴 Errores por agrandarnos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Creer que podemos prescindir de los expertos.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Imponer reglas antes de estar preparados.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Anteponer ideología a buen diseño.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Permisos tan lentos que destruyen ventajas reales.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Copiar estándares del “80% más avanzado” sin tener base cultural, institucional ni productiva.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95435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3A75-76B9-BB24-AA06-67721C40D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874A4-7CF1-DD0B-CC35-12D484C5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62F412-4601-627F-0D7A-A55576F1F92F}"/>
              </a:ext>
            </a:extLst>
          </p:cNvPr>
          <p:cNvSpPr txBox="1"/>
          <p:nvPr/>
        </p:nvSpPr>
        <p:spPr>
          <a:xfrm>
            <a:off x="1335200" y="207490"/>
            <a:ext cx="8850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Nueva capa (descubierta por la audiencia). 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Chile: errores de diseño que nos salen caros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15907DC-BEC8-A067-9371-3AA230960890}"/>
              </a:ext>
            </a:extLst>
          </p:cNvPr>
          <p:cNvSpPr txBox="1"/>
          <p:nvPr/>
        </p:nvSpPr>
        <p:spPr>
          <a:xfrm>
            <a:off x="359229" y="1662341"/>
            <a:ext cx="10493829" cy="24892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800"/>
              </a:spcAft>
              <a:buNone/>
              <a:defRPr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s-CL" dirty="0"/>
              <a:t>🔵 Errores por achicarnos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Repetir que “Chile es chico”.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Exportar recursos en vez de diseñarnos como país plataforma.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Perder ventajas como la energía barata al no localizar producción.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Confundir estabilidad con estrategia y crecimiento.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Subestimar regiones y concentrar decisiones en Santiago.</a:t>
            </a:r>
          </a:p>
        </p:txBody>
      </p:sp>
    </p:spTree>
    <p:extLst>
      <p:ext uri="{BB962C8B-B14F-4D97-AF65-F5344CB8AC3E}">
        <p14:creationId xmlns:p14="http://schemas.microsoft.com/office/powerpoint/2010/main" val="252264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B00C-61E3-125E-59FD-DC7455852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07332D-FFEC-5359-016C-88658862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FA3FFF4-72D3-A13B-292F-514EBE361117}"/>
              </a:ext>
            </a:extLst>
          </p:cNvPr>
          <p:cNvSpPr txBox="1"/>
          <p:nvPr/>
        </p:nvSpPr>
        <p:spPr>
          <a:xfrm>
            <a:off x="1335200" y="207490"/>
            <a:ext cx="8850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Nueva capa (descubierta por la audiencia). 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Chile: errores de diseño que nos salen caros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DE8314-AD03-DD4F-DCB9-4D4EE2A6DB45}"/>
              </a:ext>
            </a:extLst>
          </p:cNvPr>
          <p:cNvSpPr txBox="1"/>
          <p:nvPr/>
        </p:nvSpPr>
        <p:spPr>
          <a:xfrm>
            <a:off x="87087" y="1161597"/>
            <a:ext cx="10972800" cy="46939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800"/>
              </a:spcAft>
              <a:buNone/>
              <a:defRPr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endParaRPr lang="es-CL" dirty="0"/>
          </a:p>
          <a:p>
            <a:r>
              <a:rPr lang="es-CL" dirty="0"/>
              <a:t>⚠️ Errores transversales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Cortoplacismo crónico (político, empresarial y social).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Seguir modas en gestión sin pensamiento estratégico.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No construir confianza ni colaboración.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Desaprovechar experiencia senior.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Formación débil en criterio, análisis y responsabilidad.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Centralización que inhibe polos regionales.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Falta de instrumentos para integrar capacidades dispersas.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r>
              <a:rPr lang="es-CL" sz="2400" dirty="0"/>
              <a:t>Idea clave: no es falta de recursos ni de talento → es falta de diseño sistémico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86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14CD1-A12B-3E1E-C9D6-14314A108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3ECD5F-880E-6695-4EAD-CF75095C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96" y="-11021"/>
            <a:ext cx="11612656" cy="658573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F8B37D-163C-3EBC-F2B9-CE8CF32C2B4E}"/>
              </a:ext>
            </a:extLst>
          </p:cNvPr>
          <p:cNvSpPr txBox="1"/>
          <p:nvPr/>
        </p:nvSpPr>
        <p:spPr>
          <a:xfrm>
            <a:off x="2328041" y="1292038"/>
            <a:ext cx="824536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600" dirty="0">
                <a:solidFill>
                  <a:schemeClr val="bg1"/>
                </a:solidFill>
              </a:rPr>
              <a:t>Temario: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	</a:t>
            </a:r>
            <a:r>
              <a:rPr lang="es-MX" sz="2000" dirty="0">
                <a:solidFill>
                  <a:srgbClr val="00B0F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</a:t>
            </a:r>
            <a:endParaRPr lang="es-CL" sz="2000" dirty="0">
              <a:solidFill>
                <a:srgbClr val="00B0F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Plan de comunicaciones: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Estrategia de contenidos y canales de difusión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Avances difusión/posicionamiento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Diseño gráfico CCT y GL+CCT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Nuevos sitios web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Prospectos comerciales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Cronograma de próximas actividades </a:t>
            </a:r>
          </a:p>
        </p:txBody>
      </p:sp>
    </p:spTree>
    <p:extLst>
      <p:ext uri="{BB962C8B-B14F-4D97-AF65-F5344CB8AC3E}">
        <p14:creationId xmlns:p14="http://schemas.microsoft.com/office/powerpoint/2010/main" val="723067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61FF-5255-3878-0E9D-32B9D5A7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B9FFE8-C40C-8D9F-B5FE-78BFF7AF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2996703-B91A-A02F-A075-546B49043F70}"/>
              </a:ext>
            </a:extLst>
          </p:cNvPr>
          <p:cNvSpPr txBox="1"/>
          <p:nvPr/>
        </p:nvSpPr>
        <p:spPr>
          <a:xfrm>
            <a:off x="148799" y="1497025"/>
            <a:ext cx="11236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 que la conversación pública nos está diciendo: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No es tamaño → es diseño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No es ideología → es buen diseño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No es estabilidad → es estrategia</a:t>
            </a: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No es exportar → es localizar capacidades</a:t>
            </a:r>
          </a:p>
          <a:p>
            <a:pPr marL="342900" indent="-342900">
              <a:buAutoNum type="arabicPeriod" startAt="3"/>
            </a:pPr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BE6EF0-BD79-25CF-30B1-F06D149F2764}"/>
              </a:ext>
            </a:extLst>
          </p:cNvPr>
          <p:cNvSpPr txBox="1"/>
          <p:nvPr/>
        </p:nvSpPr>
        <p:spPr>
          <a:xfrm>
            <a:off x="1475064" y="338119"/>
            <a:ext cx="8441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serie que se abre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Título: Chile: errores de diseño que nos salen caros.</a:t>
            </a:r>
          </a:p>
        </p:txBody>
      </p:sp>
    </p:spTree>
    <p:extLst>
      <p:ext uri="{BB962C8B-B14F-4D97-AF65-F5344CB8AC3E}">
        <p14:creationId xmlns:p14="http://schemas.microsoft.com/office/powerpoint/2010/main" val="2659926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24EC2-5944-7AFF-19A9-3AAD84464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DC034E-B77E-51DE-9688-1A8A7D8A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41C8324-D2BC-775A-8AA4-4ED4017BB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163025"/>
              </p:ext>
            </p:extLst>
          </p:nvPr>
        </p:nvGraphicFramePr>
        <p:xfrm>
          <a:off x="195941" y="1633757"/>
          <a:ext cx="10787743" cy="45849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0839">
                  <a:extLst>
                    <a:ext uri="{9D8B030D-6E8A-4147-A177-3AD203B41FA5}">
                      <a16:colId xmlns:a16="http://schemas.microsoft.com/office/drawing/2014/main" val="2749788206"/>
                    </a:ext>
                  </a:extLst>
                </a:gridCol>
                <a:gridCol w="3799006">
                  <a:extLst>
                    <a:ext uri="{9D8B030D-6E8A-4147-A177-3AD203B41FA5}">
                      <a16:colId xmlns:a16="http://schemas.microsoft.com/office/drawing/2014/main" val="713226465"/>
                    </a:ext>
                  </a:extLst>
                </a:gridCol>
                <a:gridCol w="3029647">
                  <a:extLst>
                    <a:ext uri="{9D8B030D-6E8A-4147-A177-3AD203B41FA5}">
                      <a16:colId xmlns:a16="http://schemas.microsoft.com/office/drawing/2014/main" val="2664735083"/>
                    </a:ext>
                  </a:extLst>
                </a:gridCol>
                <a:gridCol w="2358251">
                  <a:extLst>
                    <a:ext uri="{9D8B030D-6E8A-4147-A177-3AD203B41FA5}">
                      <a16:colId xmlns:a16="http://schemas.microsoft.com/office/drawing/2014/main" val="4033233768"/>
                    </a:ext>
                  </a:extLst>
                </a:gridCol>
              </a:tblGrid>
              <a:tr h="1917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Fecha correcta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Título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Mensaje central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CTA suave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3928229689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Ya publicado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Chile no es un país chico (y repetirlo nos sale caro)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El problema no es tamaño, es diseño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¿Qué diseño cambiarías?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2201007022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Ya publicado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Errores de diseño: ni agrandarnos ni achicarnos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Arrogancia y timidez destruyen valor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¿Dónde ves el mayor error?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3229939335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Mié 15 ene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Exportar recursos no es estrategia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Proveedor vs país plataforma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¿Dónde agregar valor?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1849262502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Mié 22 ene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Confundimos estabilidad con desarrollo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Estabilidad ≠ crecimiento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¿Qué falta hoy?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2206987675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Mié 29 ene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Energía barata exportada es energía cara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Localizar &gt; exportar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¿Por qué no producir aquí?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1197524712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Mié 5 feb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Permisos lentos destruyen ventajas país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El tiempo es competitividad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¿Cuántos proyectos se pierden?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2989423532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Mié 12 feb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Regiones ricas, decisiones pobres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Centralismo mata valor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¿Qué región ves subutilizada?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1528810902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Mié 19 feb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Estrategia sin TD es autoengaño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TD cambia el modelo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¿Tu organización lo entendió?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1068044638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Mié 26 feb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Optimizar hoy puede matar mañana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Adaptación &gt; eficiencia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¿Dónde falta anticipación?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39440657"/>
                  </a:ext>
                </a:extLst>
              </a:tr>
              <a:tr h="1917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Mié 5 mar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No falta talento, falta sistema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Capacidad dispersa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¿Cómo integrar?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666517194"/>
                  </a:ext>
                </a:extLst>
              </a:tr>
              <a:tr h="377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 err="1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Mié</a:t>
                      </a: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12 mar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El futuro no se espera: se diseña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Cierre marco país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Invitación a conversar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399" marR="8399" marT="8399" marB="8399" anchor="ctr"/>
                </a:tc>
                <a:extLst>
                  <a:ext uri="{0D108BD9-81ED-4DB2-BD59-A6C34878D82A}">
                    <a16:rowId xmlns:a16="http://schemas.microsoft.com/office/drawing/2014/main" val="171892342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1C4D6431-852A-8EFD-82A5-0928579B2DB6}"/>
              </a:ext>
            </a:extLst>
          </p:cNvPr>
          <p:cNvSpPr txBox="1"/>
          <p:nvPr/>
        </p:nvSpPr>
        <p:spPr>
          <a:xfrm>
            <a:off x="1475064" y="338119"/>
            <a:ext cx="8441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serie que se abre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Título: Chile: errores de diseño que nos salen caros.</a:t>
            </a:r>
          </a:p>
        </p:txBody>
      </p:sp>
    </p:spTree>
    <p:extLst>
      <p:ext uri="{BB962C8B-B14F-4D97-AF65-F5344CB8AC3E}">
        <p14:creationId xmlns:p14="http://schemas.microsoft.com/office/powerpoint/2010/main" val="3921769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318DE-AE08-8DB1-6DBB-DD427CDA6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1B9D3-B84B-FB34-1A79-B9D9B286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904" y="309261"/>
            <a:ext cx="6603934" cy="627652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Conversatorios (formato estándar)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B65C31-EE2A-B5E5-0C9D-1F49A931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1C862AB-0A8F-86F6-1F1C-C16A28CBC18A}"/>
              </a:ext>
            </a:extLst>
          </p:cNvPr>
          <p:cNvSpPr txBox="1"/>
          <p:nvPr/>
        </p:nvSpPr>
        <p:spPr>
          <a:xfrm>
            <a:off x="1202674" y="1072258"/>
            <a:ext cx="9085071" cy="5159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60 minutos 4 participantes · costo marginal casi cero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1.	Apertura y marco:— 5’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2.	Diagnóstico estructural — 15’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3.	Territorio / empresa / política pública — 15’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4.	Síntesis estratégica (CAM+ / TD) — 15’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5.	Cierre + CTA — 10’</a:t>
            </a: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Salida: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clips,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columnas,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insumos libro,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material para directores. </a:t>
            </a:r>
          </a:p>
          <a:p>
            <a:pPr lvl="2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Relato 1 de innovación institucional PPCI/FCC/GL (Gastón/Mario/Edith/Javier) </a:t>
            </a:r>
            <a:endParaRPr lang="es-CL" sz="1733" dirty="0"/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Relatos siguientes: </a:t>
            </a:r>
          </a:p>
          <a:p>
            <a:pPr marL="1159997" lvl="2" indent="-297191">
              <a:buFont typeface="Arial" panose="020B0604020202020204" pitchFamily="34" charset="0"/>
              <a:buChar char="•"/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como Chile vuelve a crecer?, </a:t>
            </a:r>
          </a:p>
          <a:p>
            <a:pPr marL="1159997" lvl="2" indent="-297191">
              <a:buFont typeface="Arial" panose="020B0604020202020204" pitchFamily="34" charset="0"/>
              <a:buChar char="•"/>
              <a:defRPr/>
            </a:pP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pq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algunos territorios se desarrollan?, </a:t>
            </a:r>
          </a:p>
          <a:p>
            <a:pPr marL="1159997" lvl="2" indent="-297191">
              <a:buFont typeface="Arial" panose="020B0604020202020204" pitchFamily="34" charset="0"/>
              <a:buChar char="•"/>
              <a:defRPr/>
            </a:pP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pq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algunas empresas se anticipan?, </a:t>
            </a:r>
          </a:p>
          <a:p>
            <a:pPr marL="1159997" lvl="2" indent="-297191">
              <a:buFont typeface="Arial" panose="020B0604020202020204" pitchFamily="34" charset="0"/>
              <a:buChar char="•"/>
              <a:defRPr/>
            </a:pP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Pq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estrategia debe ser con TD?</a:t>
            </a:r>
          </a:p>
        </p:txBody>
      </p:sp>
    </p:spTree>
    <p:extLst>
      <p:ext uri="{BB962C8B-B14F-4D97-AF65-F5344CB8AC3E}">
        <p14:creationId xmlns:p14="http://schemas.microsoft.com/office/powerpoint/2010/main" val="219733668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3C57-AD8A-CF50-D852-AE30E6720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104C2-9AC7-1984-48E5-A7754ADE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51" y="318695"/>
            <a:ext cx="6603934" cy="627652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Dónde entra el fomento pyme? (sin </a:t>
            </a:r>
            <a:r>
              <a:rPr lang="es-MX" altLang="es-PE" sz="2102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desfocalizar</a:t>
            </a: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GL)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405082-006A-D589-D21E-7B29BF40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371ADDE-49CF-4629-B446-2369AF3EC2D2}"/>
              </a:ext>
            </a:extLst>
          </p:cNvPr>
          <p:cNvSpPr txBox="1"/>
          <p:nvPr/>
        </p:nvSpPr>
        <p:spPr>
          <a:xfrm>
            <a:off x="1202674" y="1072258"/>
            <a:ext cx="9085071" cy="5425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Fomento NO es el foco de GL. Es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donwstream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natural.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GL se mantiene en:</a:t>
            </a:r>
          </a:p>
          <a:p>
            <a:pPr lvl="1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estrategia,</a:t>
            </a:r>
          </a:p>
          <a:p>
            <a:pPr lvl="1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anticipación,</a:t>
            </a:r>
          </a:p>
          <a:p>
            <a:pPr lvl="1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inversión,</a:t>
            </a:r>
          </a:p>
          <a:p>
            <a:pPr lvl="1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ecoparques,</a:t>
            </a:r>
          </a:p>
          <a:p>
            <a:pPr lvl="1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directorios.</a:t>
            </a:r>
          </a:p>
          <a:p>
            <a:pPr lvl="1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CCT canaliza el fomento:</a:t>
            </a:r>
          </a:p>
          <a:p>
            <a:pPr lvl="1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cursos CAM+ /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PreFutur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</a:t>
            </a:r>
          </a:p>
          <a:p>
            <a:pPr lvl="1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talleres quincenales,</a:t>
            </a:r>
          </a:p>
          <a:p>
            <a:pPr lvl="1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“hágalo usted mismo”.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Los contenidos son los mismos, el nivel de profundidad cambia.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👉 GL diseña el marco.</a:t>
            </a: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👉 CCT lo operacionaliza para pymes.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43011"/>
      </p:ext>
    </p:extLst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4DE4F-0627-E50B-3213-F5FAF545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7221D-B122-00E3-E7A7-9E8CF22E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51" y="318695"/>
            <a:ext cx="6603934" cy="627652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Ventaja del modelo</a:t>
            </a: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E85212-4225-EA47-7562-E8833ECD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951BCFC-2E43-F802-EA0C-96DA3A0E4FD1}"/>
              </a:ext>
            </a:extLst>
          </p:cNvPr>
          <p:cNvSpPr txBox="1"/>
          <p:nvPr/>
        </p:nvSpPr>
        <p:spPr>
          <a:xfrm>
            <a:off x="1457396" y="1072258"/>
            <a:ext cx="8585061" cy="5159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Qué logra esta arquitectura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Continuidad temática sin desgaste.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Máximo aprovechamiento de redes existentes.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Llegada simultánea a: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empresas,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Estado,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regiones,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jóvenes.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	Base directa para: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libro,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proyectos,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inversión,</a:t>
            </a:r>
          </a:p>
          <a:p>
            <a:pPr lvl="2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	políticas públicas.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07667"/>
      </p:ext>
    </p:extLst>
  </p:cSld>
  <p:clrMapOvr>
    <a:masterClrMapping/>
  </p:clrMapOvr>
  <p:transition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B103E-54CC-CAD1-32FF-404F863E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45FA7-4EB6-7828-BE2E-85D08E37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51" y="318695"/>
            <a:ext cx="6603934" cy="627652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Ventaja del modelo</a:t>
            </a: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CA846E-AE24-0378-4128-D7C8BF00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D25739-1657-67BE-3DCF-830E699DA259}"/>
              </a:ext>
            </a:extLst>
          </p:cNvPr>
          <p:cNvSpPr txBox="1"/>
          <p:nvPr/>
        </p:nvSpPr>
        <p:spPr>
          <a:xfrm>
            <a:off x="1457396" y="1072258"/>
            <a:ext cx="8585061" cy="14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 estamos comunicando ideas.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Estamos diseñando capacidad país.</a:t>
            </a:r>
          </a:p>
          <a:p>
            <a:pPr defTabSz="431403">
              <a:defRPr/>
            </a:pPr>
            <a:endParaRPr lang="es-MX" sz="1733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26742"/>
      </p:ext>
    </p:extLst>
  </p:cSld>
  <p:clrMapOvr>
    <a:masterClrMapping/>
  </p:clrMapOvr>
  <p:transition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167FF-993F-0A42-7D7F-25FD5EE8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DE455A-7F23-BF1B-5BBB-1DFFB8F7B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C431193E-8EE9-89EB-7622-8ABF3653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89" y="984671"/>
            <a:ext cx="973590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57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99D55-ED38-3212-1162-944171D1D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BA1423-752F-54F2-6086-4E5D2F81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E71EADBF-34D5-188D-2D6E-30A04A646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68" y="911639"/>
            <a:ext cx="967875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0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BE19F-B5DA-4267-420B-DDFABF79F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6BA33B-0945-D336-8B7A-305DED8A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565A4C2D-347F-69D0-B654-2E3CF3844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2" y="783055"/>
            <a:ext cx="9669224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9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72D9A-FBA0-C597-980E-27CD6273E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84EE97-DA9B-5B03-0E88-E84949A73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Interfaz de usuario gráfica, Texto, Aplicación, Correo electrónico, Sitio web&#10;&#10;El contenido generado por IA puede ser incorrecto.">
            <a:extLst>
              <a:ext uri="{FF2B5EF4-FFF2-40B4-BE49-F238E27FC236}">
                <a16:creationId xmlns:a16="http://schemas.microsoft.com/office/drawing/2014/main" id="{2B130FA4-560C-821B-BCB2-4951BA930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8" y="925934"/>
            <a:ext cx="9650172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3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7259-B914-C9E3-2508-252AB1372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525626-7E34-3CC0-75F5-A6ED25E2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5033F8D-D28F-5548-FCC4-0DEC9B58224D}"/>
              </a:ext>
            </a:extLst>
          </p:cNvPr>
          <p:cNvSpPr txBox="1"/>
          <p:nvPr/>
        </p:nvSpPr>
        <p:spPr>
          <a:xfrm>
            <a:off x="116545" y="1876157"/>
            <a:ext cx="113723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Motivos de varios canales: Innovación institucional ante necesidades país y externas, regulaciones crecientes o motivos comerciales</a:t>
            </a:r>
          </a:p>
          <a:p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Innovación institucional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PPCI se crea para suplir falta de institucionalidad país de largo plazo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Fundación CCT se crea para implementar propuestas del PPCI ante necesidades del CI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GL </a:t>
            </a:r>
            <a:r>
              <a:rPr lang="es-MX" sz="1700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Strategic</a:t>
            </a: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sz="1700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Eng&amp;Mgmt</a:t>
            </a: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por cambio de huella digital de </a:t>
            </a:r>
            <a:r>
              <a:rPr lang="es-MX" sz="1700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GroupeLoyal</a:t>
            </a:r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CAF para suplir necesidades de los GORE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Motivos comerciales: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Bases cada vez mas mal formuladas impiden atender al sector publico y se botan muchos recursos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Diferenciarnos de consultoras que venden nuestros productos pero en realidad son participación y MK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Algunos fondos solo se pueden usar en instituciones sin fines de lucro (CCT)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Algunos fondos solo se puede usar en instituciones académicas (CAF, DIPE)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Para usar canales que ya estén validados en clientes (Teck y Rafael Sotil &amp; asociados)</a:t>
            </a:r>
          </a:p>
          <a:p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CL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0D9914-AD2A-A20D-D7DD-76562C84F464}"/>
              </a:ext>
            </a:extLst>
          </p:cNvPr>
          <p:cNvSpPr txBox="1"/>
          <p:nvPr/>
        </p:nvSpPr>
        <p:spPr>
          <a:xfrm>
            <a:off x="670727" y="212614"/>
            <a:ext cx="97940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GL: 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 grupo leal 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(GL o </a:t>
            </a:r>
            <a:r>
              <a:rPr lang="es-MX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Groupeloyal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 </a:t>
            </a:r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 varios canales</a:t>
            </a:r>
          </a:p>
          <a:p>
            <a:pPr algn="ctr"/>
            <a:r>
              <a:rPr lang="es-MX" sz="2400" dirty="0">
                <a:solidFill>
                  <a:srgbClr val="00B0F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Lealtad es clave en el acceso a información estratégica</a:t>
            </a:r>
            <a:endParaRPr lang="es-CL" sz="2400" dirty="0">
              <a:solidFill>
                <a:srgbClr val="00B0F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63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B3680-5014-79B0-17E6-989F8DE7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49D22E-3712-9165-5140-A1D26091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259B06C-5585-D9EB-530B-5F6AE1D8D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32" y="919581"/>
            <a:ext cx="8945223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76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CF17-376A-7C8B-D102-9CE43F12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A51F35-A8D2-D4CF-D3BF-7EE3F017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Interfaz de usuario gráfica, Texto, Correo electrónico&#10;&#10;El contenido generado por IA puede ser incorrecto.">
            <a:extLst>
              <a:ext uri="{FF2B5EF4-FFF2-40B4-BE49-F238E27FC236}">
                <a16:creationId xmlns:a16="http://schemas.microsoft.com/office/drawing/2014/main" id="{8AC0D7E2-8421-3CCF-07B3-3606D57F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05" y="1102187"/>
            <a:ext cx="9507277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27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72325-D427-F8C4-982D-B4237545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B8A015-709C-7700-875A-FCC2253CB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E461E7B1-3AF1-125A-AEE2-54736C60A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5" y="905297"/>
            <a:ext cx="968827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6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0F00-E0E9-A1F2-522D-36A40359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963244-9600-5F11-AB4D-B4B1D955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9893221-3152-7D47-F695-94DEED103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58" y="860845"/>
            <a:ext cx="9650172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A0CEA-ED56-8245-2ECE-08C61C8D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3B06DA-9B95-E6C9-C070-CC814BE6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54E26796-0B44-4E03-EEE5-E2AC4F00C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6" y="1072013"/>
            <a:ext cx="9535856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66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BEA34-FB23-D869-4508-B7BDC8EF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0407E3-3270-F528-0038-6AD74A46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EC86EA24-0955-48C3-9CCE-6D695257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95" y="889424"/>
            <a:ext cx="947869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8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B22D2-96C0-7A3A-87C6-003C26FAA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E5EBBB-A9E7-9777-F9E1-3EA460BB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58E73D8-D86E-8461-A7BA-CE5F0581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16" y="881492"/>
            <a:ext cx="935485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27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06314-C78D-F226-CC7A-98814119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958FC7-5AC3-4CC0-E2E2-EAFF881E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pic>
        <p:nvPicPr>
          <p:cNvPr id="4" name="Imagen 3" descr="Código QR&#10;&#10;El contenido generado por IA puede ser incorrecto.">
            <a:extLst>
              <a:ext uri="{FF2B5EF4-FFF2-40B4-BE49-F238E27FC236}">
                <a16:creationId xmlns:a16="http://schemas.microsoft.com/office/drawing/2014/main" id="{B6A030B9-15E4-867B-9077-8F6555F25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28" y="973571"/>
            <a:ext cx="775443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05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8A08-605B-9C7D-3B19-A1AF23D11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BD076D-AE96-D734-DD83-C94DB205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96" y="-11021"/>
            <a:ext cx="11612656" cy="658573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64D326-E54D-5D20-80C7-22C81300E12C}"/>
              </a:ext>
            </a:extLst>
          </p:cNvPr>
          <p:cNvSpPr txBox="1"/>
          <p:nvPr/>
        </p:nvSpPr>
        <p:spPr>
          <a:xfrm>
            <a:off x="2328041" y="1292038"/>
            <a:ext cx="824536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600" dirty="0">
                <a:solidFill>
                  <a:schemeClr val="bg1"/>
                </a:solidFill>
              </a:rPr>
              <a:t>Temario: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	</a:t>
            </a:r>
            <a:r>
              <a:rPr lang="es-MX" sz="2000" dirty="0">
                <a:solidFill>
                  <a:schemeClr val="bg1"/>
                </a:solidFill>
              </a:rPr>
              <a:t>Organización GL 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Plan de comunicaciones: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Estrategia de contenidos y canales de difusión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00B0F0"/>
                </a:solidFill>
              </a:rPr>
              <a:t>Avances difusión/posicionamiento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Diseño gráfico CCT y GL+CCT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Nuevos sitios web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Prospectos comerciales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Cronograma de próximas actividades </a:t>
            </a:r>
          </a:p>
        </p:txBody>
      </p:sp>
    </p:spTree>
    <p:extLst>
      <p:ext uri="{BB962C8B-B14F-4D97-AF65-F5344CB8AC3E}">
        <p14:creationId xmlns:p14="http://schemas.microsoft.com/office/powerpoint/2010/main" val="1763040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0AD10-8EA0-125C-5A30-95441619F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990786-92E4-4F6B-72DB-F2158962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791524A-2B18-5178-6E94-06EFA917FF8D}"/>
              </a:ext>
            </a:extLst>
          </p:cNvPr>
          <p:cNvSpPr txBox="1"/>
          <p:nvPr/>
        </p:nvSpPr>
        <p:spPr>
          <a:xfrm>
            <a:off x="2970520" y="220239"/>
            <a:ext cx="564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Avances difusión/posicionamiento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0BA95672-5787-206B-6C08-D30C62EC8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74" y="894224"/>
            <a:ext cx="9059539" cy="47631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5A1255-FD94-075B-94AE-46D355ED6B9E}"/>
              </a:ext>
            </a:extLst>
          </p:cNvPr>
          <p:cNvSpPr txBox="1"/>
          <p:nvPr/>
        </p:nvSpPr>
        <p:spPr>
          <a:xfrm>
            <a:off x="5329319" y="1105571"/>
            <a:ext cx="5812970" cy="18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L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IA de Ulises Caballero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 LinkedIn personal es una mina de oro de </a:t>
            </a:r>
            <a:r>
              <a:rPr lang="es-CL" kern="0" dirty="0" err="1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networking</a:t>
            </a:r>
            <a:r>
              <a:rPr lang="es-CL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de alto nivel sin explotar.”</a:t>
            </a:r>
            <a:endParaRPr lang="es-CL" kern="100" dirty="0"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“Red de contactos… de alto nivel (</a:t>
            </a:r>
            <a:r>
              <a:rPr lang="es-CL" kern="0" dirty="0" err="1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CEOs</a:t>
            </a:r>
            <a:r>
              <a:rPr lang="es-CL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s-CL" kern="0" dirty="0" err="1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ex-ministros</a:t>
            </a:r>
            <a:r>
              <a:rPr lang="es-CL" kern="0" dirty="0"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rectores).”</a:t>
            </a:r>
            <a:endParaRPr lang="es-CL" kern="100" dirty="0"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1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D62F7-A6CE-476C-2420-5440FCD5A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79905F-E2D5-9CDE-085B-1700F626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B1070EC-BF02-F2C1-8062-DFC83BF89199}"/>
              </a:ext>
            </a:extLst>
          </p:cNvPr>
          <p:cNvSpPr txBox="1"/>
          <p:nvPr/>
        </p:nvSpPr>
        <p:spPr>
          <a:xfrm>
            <a:off x="116545" y="1876157"/>
            <a:ext cx="113723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Motivos de varios canales: Innovación institucional ante necesidades país y externas, regulaciones crecientes o motivos comerciales</a:t>
            </a:r>
          </a:p>
          <a:p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Innovación institucional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PPCI se crea para suplir falta de institucionalidad país de largo plazo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Fundación CCT se crea para implementar propuestas del PPCI ante necesidades del CI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GL </a:t>
            </a:r>
            <a:r>
              <a:rPr lang="es-MX" sz="1700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Strategic</a:t>
            </a: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sz="1700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Eng&amp;Mgmt</a:t>
            </a: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por cambio de huella digital de </a:t>
            </a:r>
            <a:r>
              <a:rPr lang="es-MX" sz="1700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GroupeLoyal</a:t>
            </a:r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CAF para suplir necesidades de los GORE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Motivos comerciales: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Bases cada vez mas mal formuladas impiden atender al sector publico y se botan muchos recursos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Diferenciarnos de consultoras que venden nuestros productos pero en realidad son participación y MK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Algunos fondos solo se pueden usar en instituciones sin fines de lucro (CCT)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Algunos fondos solo se puede usar en instituciones académicas (CAF, DIPE)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Para usar canales que ya estén validados en clientes (Teck y Rafael Sotil &amp; asociados)</a:t>
            </a:r>
          </a:p>
          <a:p>
            <a:endParaRPr lang="es-MX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CL" sz="17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FE947B-B529-74E1-CBD0-25F46B4A181B}"/>
              </a:ext>
            </a:extLst>
          </p:cNvPr>
          <p:cNvSpPr txBox="1"/>
          <p:nvPr/>
        </p:nvSpPr>
        <p:spPr>
          <a:xfrm>
            <a:off x="670727" y="212614"/>
            <a:ext cx="97940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GL: 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 grupo leal 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(GL o </a:t>
            </a:r>
            <a:r>
              <a:rPr lang="es-MX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Groupeloyal</a:t>
            </a:r>
            <a:r>
              <a:rPr lang="es-MX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 </a:t>
            </a:r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 varios canales</a:t>
            </a:r>
          </a:p>
          <a:p>
            <a:pPr algn="ctr"/>
            <a:r>
              <a:rPr lang="es-MX" sz="2400" dirty="0">
                <a:solidFill>
                  <a:srgbClr val="00B0F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Lealtad es clave en el acceso a información estratégica</a:t>
            </a:r>
            <a:endParaRPr lang="es-CL" sz="2400" dirty="0">
              <a:solidFill>
                <a:srgbClr val="00B0F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496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5C763-6660-D7CB-208B-4A452D265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2F522E-25F1-9B1B-E44E-2460F22B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5E4CC9B-DE79-3FE7-D8F7-9C0557E29BFD}"/>
              </a:ext>
            </a:extLst>
          </p:cNvPr>
          <p:cNvSpPr txBox="1"/>
          <p:nvPr/>
        </p:nvSpPr>
        <p:spPr>
          <a:xfrm>
            <a:off x="2970520" y="220239"/>
            <a:ext cx="564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Avances difusión/posicionamiento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B9FDA39E-CC0F-3330-9454-688752742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66" y="1004532"/>
            <a:ext cx="7241962" cy="5419042"/>
          </a:xfrm>
          <a:prstGeom prst="rect">
            <a:avLst/>
          </a:prstGeom>
        </p:spPr>
      </p:pic>
      <p:pic>
        <p:nvPicPr>
          <p:cNvPr id="4" name="Imagen 3" descr="Interfaz de usuario gráfica, Aplicación, Tabla&#10;&#10;El contenido generado por IA puede ser incorrecto.">
            <a:extLst>
              <a:ext uri="{FF2B5EF4-FFF2-40B4-BE49-F238E27FC236}">
                <a16:creationId xmlns:a16="http://schemas.microsoft.com/office/drawing/2014/main" id="{71F38653-58E4-1909-52F2-FD0E49A75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08" y="1179643"/>
            <a:ext cx="7426120" cy="53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61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29039-3893-080F-9D64-9FA1E4C7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4FC7FF-F3AD-564C-BF26-050B1BF4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7F44902-640E-DC36-E5FB-AA659746ABB2}"/>
              </a:ext>
            </a:extLst>
          </p:cNvPr>
          <p:cNvSpPr txBox="1"/>
          <p:nvPr/>
        </p:nvSpPr>
        <p:spPr>
          <a:xfrm>
            <a:off x="2970520" y="220239"/>
            <a:ext cx="564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Avances difusión/posicionamiento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2D4040DA-7E6C-2C69-508E-D2659B79B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40" y="1068717"/>
            <a:ext cx="7284146" cy="5421533"/>
          </a:xfrm>
          <a:prstGeom prst="rect">
            <a:avLst/>
          </a:prstGeom>
        </p:spPr>
      </p:pic>
      <p:pic>
        <p:nvPicPr>
          <p:cNvPr id="4" name="Imagen 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4B7C574A-9485-E5E6-96C9-22845192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238" y="988420"/>
            <a:ext cx="8247750" cy="542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81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43197-96C7-0531-4142-2F530B031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F13969-61DC-D0A9-CE78-97AAF1051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963B1F5-56CF-548A-B179-20DB5D6D642A}"/>
              </a:ext>
            </a:extLst>
          </p:cNvPr>
          <p:cNvSpPr txBox="1"/>
          <p:nvPr/>
        </p:nvSpPr>
        <p:spPr>
          <a:xfrm>
            <a:off x="2970520" y="220239"/>
            <a:ext cx="564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Avances difusión/posicionamiento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99CA258-F196-B32B-0972-B44DD9AA4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817" y="1007609"/>
            <a:ext cx="6970063" cy="5544004"/>
          </a:xfrm>
          <a:prstGeom prst="rect">
            <a:avLst/>
          </a:prstGeom>
        </p:spPr>
      </p:pic>
      <p:pic>
        <p:nvPicPr>
          <p:cNvPr id="6" name="Imagen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ACD53DAB-D2BB-EF01-B860-39B3CE051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014" y="921735"/>
            <a:ext cx="7293668" cy="57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36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83A5F-6DEA-EBD7-C37E-94D5A8198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F0EE4A-E481-B54B-6C62-9A2C1767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B0F9A3D-9AF6-5267-FAE9-5AE59E806BD6}"/>
              </a:ext>
            </a:extLst>
          </p:cNvPr>
          <p:cNvSpPr txBox="1"/>
          <p:nvPr/>
        </p:nvSpPr>
        <p:spPr>
          <a:xfrm>
            <a:off x="2970520" y="220239"/>
            <a:ext cx="564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Avances difusión/posicionamiento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" name="Imagen 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5CD838F6-ED09-F183-2B1C-127376D7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12" y="1141554"/>
            <a:ext cx="7534518" cy="5410059"/>
          </a:xfrm>
          <a:prstGeom prst="rect">
            <a:avLst/>
          </a:prstGeom>
        </p:spPr>
      </p:pic>
      <p:pic>
        <p:nvPicPr>
          <p:cNvPr id="6" name="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850994B-C298-8134-8E14-A224F5C74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948806"/>
            <a:ext cx="7763330" cy="56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60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366A-8DC3-A823-04E3-984E096E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347FAB-B515-4C49-FB55-21A35EF8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33DA2FA-7EE2-37EE-5BF2-A05C523B068D}"/>
              </a:ext>
            </a:extLst>
          </p:cNvPr>
          <p:cNvSpPr txBox="1"/>
          <p:nvPr/>
        </p:nvSpPr>
        <p:spPr>
          <a:xfrm>
            <a:off x="2970520" y="220239"/>
            <a:ext cx="564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Avances difusión/posicionamiento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3C958F41-94F2-A56E-75CF-EEB5626A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61" y="974943"/>
            <a:ext cx="7884240" cy="5525930"/>
          </a:xfrm>
          <a:prstGeom prst="rect">
            <a:avLst/>
          </a:prstGeom>
        </p:spPr>
      </p:pic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B669E50-56CA-9164-B758-903A96D66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361" y="947256"/>
            <a:ext cx="7727747" cy="56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38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5D694-AD97-ECB0-C246-F21034E3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B59251-AC8D-B73C-A365-E56BB0D7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D483F4F-2B1E-3620-476C-93A81DCC0036}"/>
              </a:ext>
            </a:extLst>
          </p:cNvPr>
          <p:cNvSpPr txBox="1"/>
          <p:nvPr/>
        </p:nvSpPr>
        <p:spPr>
          <a:xfrm>
            <a:off x="2970520" y="220239"/>
            <a:ext cx="564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Avances difusión/posicionamiento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" name="Imagen 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D1775510-D624-15F6-E5DD-383916B1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48" y="1016915"/>
            <a:ext cx="7593066" cy="54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08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6F5AB-9A5A-0746-BBF8-1F1CC8E2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75D969-CE68-21FD-1059-788BA528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FE55CA-3E2F-7638-4F15-DD5FE4F07365}"/>
              </a:ext>
            </a:extLst>
          </p:cNvPr>
          <p:cNvSpPr txBox="1"/>
          <p:nvPr/>
        </p:nvSpPr>
        <p:spPr>
          <a:xfrm>
            <a:off x="2970520" y="220239"/>
            <a:ext cx="564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Avances difusión/posicionamiento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" name="Imagen 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8CE4E20E-628E-3E64-15CC-55E1F0B3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43" y="1341961"/>
            <a:ext cx="824980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42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3412-5890-ABFA-C0BF-28B674360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32543-9951-B06C-B51E-08D8F42B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5" y="-7859"/>
            <a:ext cx="11566353" cy="65594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EA51B41-CF90-AC51-01C9-2A3D05A550A4}"/>
              </a:ext>
            </a:extLst>
          </p:cNvPr>
          <p:cNvSpPr txBox="1"/>
          <p:nvPr/>
        </p:nvSpPr>
        <p:spPr>
          <a:xfrm>
            <a:off x="2970520" y="220239"/>
            <a:ext cx="564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Avances difusión/posicionamiento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F4E4D319-F8B1-1640-B295-71AFAD85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3" y="974943"/>
            <a:ext cx="4804147" cy="5539981"/>
          </a:xfrm>
          <a:prstGeom prst="rect">
            <a:avLst/>
          </a:prstGeom>
        </p:spPr>
      </p:pic>
      <p:pic>
        <p:nvPicPr>
          <p:cNvPr id="6" name="Imagen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DE383D02-54DD-0D1A-06AF-8B793118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728" y="2572924"/>
            <a:ext cx="4018301" cy="3878903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029BD60F-5A09-A771-0DC7-011EEBF41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968" y="974942"/>
            <a:ext cx="5269942" cy="18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87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CD21F-067E-3064-3273-77B476797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9EE172-B06A-851E-2FA9-CD07BBD5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96" y="-11021"/>
            <a:ext cx="11612656" cy="658573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750B03-AE09-C4F9-F097-713347EE76BF}"/>
              </a:ext>
            </a:extLst>
          </p:cNvPr>
          <p:cNvSpPr txBox="1"/>
          <p:nvPr/>
        </p:nvSpPr>
        <p:spPr>
          <a:xfrm>
            <a:off x="2328041" y="1292038"/>
            <a:ext cx="824536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600" dirty="0">
                <a:solidFill>
                  <a:schemeClr val="bg1"/>
                </a:solidFill>
              </a:rPr>
              <a:t>Temario: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	</a:t>
            </a:r>
            <a:r>
              <a:rPr lang="es-MX" sz="2000" dirty="0">
                <a:solidFill>
                  <a:schemeClr val="bg1"/>
                </a:solidFill>
              </a:rPr>
              <a:t>Organización GL </a:t>
            </a:r>
            <a:endParaRPr lang="es-CL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Plan de comunicaciones: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Estrategia de contenidos y canales de difusión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Avances difusión/posicionamiento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00B0F0"/>
                </a:solidFill>
              </a:rPr>
              <a:t>Diseño gráfico CCT y GL+CCT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Nuevos sitios web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Prospectos comerciales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Cronograma de próximas actividades </a:t>
            </a:r>
          </a:p>
        </p:txBody>
      </p:sp>
    </p:spTree>
    <p:extLst>
      <p:ext uri="{BB962C8B-B14F-4D97-AF65-F5344CB8AC3E}">
        <p14:creationId xmlns:p14="http://schemas.microsoft.com/office/powerpoint/2010/main" val="206030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E91F-6E52-5BF5-04C3-4031F57F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F650DB-096D-8F92-29D6-16E2AD69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pic>
        <p:nvPicPr>
          <p:cNvPr id="6" name="Imagen 5" descr="Imagen que contiene Gráfico de embudo&#10;&#10;El contenido generado por IA puede ser incorrecto.">
            <a:extLst>
              <a:ext uri="{FF2B5EF4-FFF2-40B4-BE49-F238E27FC236}">
                <a16:creationId xmlns:a16="http://schemas.microsoft.com/office/drawing/2014/main" id="{E2CEB4AD-AF38-E6F7-9EDD-C151513E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" y="1430021"/>
            <a:ext cx="11021196" cy="337264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3A7C91-F9C4-3FAF-B5D4-71DF039348CD}"/>
              </a:ext>
            </a:extLst>
          </p:cNvPr>
          <p:cNvSpPr txBox="1"/>
          <p:nvPr/>
        </p:nvSpPr>
        <p:spPr>
          <a:xfrm>
            <a:off x="2057401" y="307325"/>
            <a:ext cx="73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Diseño gráfico CCT 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5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BDCF5-2183-AA47-8B09-86F82B265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1D9514-9C2B-058E-21F3-6345FDF6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196" y="0"/>
            <a:ext cx="11612880" cy="6585858"/>
          </a:xfrm>
          <a:prstGeom prst="rect">
            <a:avLst/>
          </a:prstGeom>
        </p:spPr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48918901-F9EB-EB46-613C-15C021D2F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8708706"/>
              </p:ext>
            </p:extLst>
          </p:nvPr>
        </p:nvGraphicFramePr>
        <p:xfrm>
          <a:off x="1686998" y="732820"/>
          <a:ext cx="7680325" cy="5120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0533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3013-D6A9-53CE-3191-4B58D5F99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9AECCE-789C-0862-DD52-55133687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1245"/>
            <a:ext cx="11623040" cy="6591620"/>
          </a:xfrm>
          <a:prstGeom prst="rect">
            <a:avLst/>
          </a:prstGeom>
        </p:spPr>
      </p:pic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F0424C5-00EF-6989-7A2C-2E6B19DF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0" y="1407842"/>
            <a:ext cx="11021196" cy="34216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D8B50B3-241C-36CB-5A19-6204363A8C06}"/>
              </a:ext>
            </a:extLst>
          </p:cNvPr>
          <p:cNvSpPr txBox="1"/>
          <p:nvPr/>
        </p:nvSpPr>
        <p:spPr>
          <a:xfrm>
            <a:off x="2057401" y="307325"/>
            <a:ext cx="73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¿Integrar GL+CCT/</a:t>
            </a:r>
            <a:r>
              <a:rPr lang="es-MX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PPCI/CAF </a:t>
            </a:r>
            <a:r>
              <a:rPr lang="es-MX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nos diferencia?</a:t>
            </a:r>
            <a:endParaRPr lang="es-CL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09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8179B-2503-62AC-740D-A67B2F5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12AADA-FE82-99A2-1B09-E776A7BA0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96" y="-11021"/>
            <a:ext cx="11612656" cy="658573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FDFD51A-374E-0F27-3E1A-F59AA5F1F3E6}"/>
              </a:ext>
            </a:extLst>
          </p:cNvPr>
          <p:cNvSpPr txBox="1"/>
          <p:nvPr/>
        </p:nvSpPr>
        <p:spPr>
          <a:xfrm>
            <a:off x="2328041" y="1292038"/>
            <a:ext cx="824536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600" dirty="0">
                <a:solidFill>
                  <a:schemeClr val="bg1"/>
                </a:solidFill>
              </a:rPr>
              <a:t>Temario: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	</a:t>
            </a:r>
            <a:r>
              <a:rPr lang="es-MX" sz="2000" dirty="0">
                <a:solidFill>
                  <a:schemeClr val="bg1"/>
                </a:solidFill>
              </a:rPr>
              <a:t>Organización GL </a:t>
            </a:r>
            <a:endParaRPr lang="es-CL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Plan de comunicaciones: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Estrategia de contenidos y canales de difusión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Avances difusión/posicionamiento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Diseño gráfico CCT y GL+CCT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00B0F0"/>
                </a:solidFill>
              </a:rPr>
              <a:t>Nuevos sitios web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Prospectos comerciales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Cronograma de próximas actividades </a:t>
            </a:r>
          </a:p>
        </p:txBody>
      </p:sp>
    </p:spTree>
    <p:extLst>
      <p:ext uri="{BB962C8B-B14F-4D97-AF65-F5344CB8AC3E}">
        <p14:creationId xmlns:p14="http://schemas.microsoft.com/office/powerpoint/2010/main" val="934302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74F5D-90CC-2C9E-3305-B35B596F2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578C48-FEFC-2BAF-023B-34361E0F4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196" y="-17123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D4C343-4BA5-C462-C00C-530EF0F7457C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Sitio Fundación CCT, portada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 descr="Imagen de la pantalla de una montaña&#10;&#10;El contenido generado por IA puede ser incorrecto.">
            <a:extLst>
              <a:ext uri="{FF2B5EF4-FFF2-40B4-BE49-F238E27FC236}">
                <a16:creationId xmlns:a16="http://schemas.microsoft.com/office/drawing/2014/main" id="{B7FDA504-D03C-4E21-FED7-558E3FF91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24" y="1513112"/>
            <a:ext cx="10467928" cy="4826085"/>
          </a:xfrm>
          <a:prstGeom prst="rect">
            <a:avLst/>
          </a:prstGeom>
        </p:spPr>
      </p:pic>
      <p:pic>
        <p:nvPicPr>
          <p:cNvPr id="9" name="Imagen 8" descr="Imagen que contiene exterior, foto, nieve, montaña&#10;&#10;El contenido generado por IA puede ser incorrecto.">
            <a:extLst>
              <a:ext uri="{FF2B5EF4-FFF2-40B4-BE49-F238E27FC236}">
                <a16:creationId xmlns:a16="http://schemas.microsoft.com/office/drawing/2014/main" id="{B0132905-B063-C03E-B696-ADB68BCE1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372" y="1421819"/>
            <a:ext cx="11249201" cy="49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6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41712-AA23-B42B-063B-B4A75F3F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976FE5-C9A5-D161-D775-F256BB72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9BBCBC-7DAA-50F2-C38C-B1218FAD5C91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Portada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93AD6151-AD97-9449-E39A-C325FB58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" y="994898"/>
            <a:ext cx="11520488" cy="52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63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A585-41F7-0AC7-95D9-DF5E3FD41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E0711D-DEE0-A4D9-2188-E7115A294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8BC8B71-CD43-5B3F-E4C1-05681591B587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Portada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8" name="Imagen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7DB2D33-9937-6734-0587-D3C7EBEB0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728951"/>
            <a:ext cx="11520488" cy="59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43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39301-7898-69F4-9D78-33BDD40EA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0E3085-02EC-E7AA-FAE5-D72CB245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666626-7BF8-3CBD-FC5C-91FAA9C035C1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Portada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5C1B5C53-8C8F-5804-8092-315B4955E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2" y="942635"/>
            <a:ext cx="11520488" cy="534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19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69F19-302A-76A7-6914-415E377BF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ACE0C5-24ED-3460-79F6-FA06CBD6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A1DF78C-776B-72A6-A97A-58F29D8400A4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Portada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8634F2E-A58A-4A6A-6B24-8F1D6062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3558"/>
            <a:ext cx="11520488" cy="52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3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55B47-5A67-FFE5-D683-E7374952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3B8096-8CB3-A263-82C4-91090157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23AB58-2CDB-C0EA-FACC-9983F23015FA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Sitio Fundación CCT, portada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5E5A5F4-147E-80F2-3921-68C5D7B3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799"/>
            <a:ext cx="11520488" cy="6444014"/>
          </a:xfrm>
          <a:prstGeom prst="rect">
            <a:avLst/>
          </a:prstGeom>
        </p:spPr>
      </p:pic>
      <p:sp>
        <p:nvSpPr>
          <p:cNvPr id="6" name="Rectángulo redondeado 8">
            <a:extLst>
              <a:ext uri="{FF2B5EF4-FFF2-40B4-BE49-F238E27FC236}">
                <a16:creationId xmlns:a16="http://schemas.microsoft.com/office/drawing/2014/main" id="{2A25F64A-F78E-6FC1-EBDB-992D4D0E2774}"/>
              </a:ext>
            </a:extLst>
          </p:cNvPr>
          <p:cNvSpPr/>
          <p:nvPr/>
        </p:nvSpPr>
        <p:spPr>
          <a:xfrm>
            <a:off x="2928257" y="3550995"/>
            <a:ext cx="3831771" cy="43317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2A85B8-EFB9-574D-BB22-AEDA93C840C7}"/>
              </a:ext>
            </a:extLst>
          </p:cNvPr>
          <p:cNvSpPr txBox="1"/>
          <p:nvPr/>
        </p:nvSpPr>
        <p:spPr>
          <a:xfrm>
            <a:off x="6814797" y="2483821"/>
            <a:ext cx="4650921" cy="37946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Transformación anticipativa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Diagnóstico CAM+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Fomento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Redes de expertos/conocimientos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Management/control de gestión</a:t>
            </a: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Cursos o programas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Desarrollo territorial/Ecoparques industriales 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 err="1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Formulación&amp;evaluación</a:t>
            </a: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proyectos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Atracción inversiones y M&amp;A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Creación redes asociativas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Alianzas estratégicas/búsqueda de socios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Gestión normativa, legal y buenas practicas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Participar en comisión existente Proyecto País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Crear nueva comisión Proyecto País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Libro relato de los chilenos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Otras publicaciones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Propuestas (objetivo, proyecto, contenido)</a:t>
            </a:r>
          </a:p>
        </p:txBody>
      </p:sp>
    </p:spTree>
    <p:extLst>
      <p:ext uri="{BB962C8B-B14F-4D97-AF65-F5344CB8AC3E}">
        <p14:creationId xmlns:p14="http://schemas.microsoft.com/office/powerpoint/2010/main" val="436050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1C8F-5D3D-12B4-2A58-498D2DA8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03FF78-91F8-DBF9-4AE3-65B0C4A3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C74848-D1EA-BE6F-0533-536E95D23992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Portada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3054846-FA2F-AEEA-D891-133759284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2140"/>
            <a:ext cx="11520488" cy="50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13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79345-EE04-B534-BADF-051BCAFD2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35EF45-90F2-1B7E-CA4B-B6405BF7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A4879D6-F8EE-DEE0-04D9-A2386838CEEE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Productos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412CC6BA-E15B-D4DF-B13E-EA27A530F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1184238"/>
            <a:ext cx="11520488" cy="50757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323F74B-D0E2-FD18-7D45-B62E898241F3}"/>
              </a:ext>
            </a:extLst>
          </p:cNvPr>
          <p:cNvSpPr txBox="1"/>
          <p:nvPr/>
        </p:nvSpPr>
        <p:spPr>
          <a:xfrm>
            <a:off x="2468336" y="2580856"/>
            <a:ext cx="4650921" cy="37946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Transformación anticipativa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Diagnóstico CAM+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Fomento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Redes de expertos/conocimientos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Management/control de gestión</a:t>
            </a: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Cursos o programas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Desarrollo territorial/Ecoparques industriales 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 err="1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Formulación&amp;evaluación</a:t>
            </a: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proyectos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Atracción inversiones y M&amp;A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Creación redes asociativas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Alianzas estratégicas/búsqueda de socios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Gestión normativa, legal y buenas practicas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Participar en comisión existente Proyecto País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Crear nueva comisión Proyecto País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Libro relato de los chilenos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Otras publicaciones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Propuestas (objetivo, proyecto, contenido)</a:t>
            </a:r>
          </a:p>
        </p:txBody>
      </p:sp>
    </p:spTree>
    <p:extLst>
      <p:ext uri="{BB962C8B-B14F-4D97-AF65-F5344CB8AC3E}">
        <p14:creationId xmlns:p14="http://schemas.microsoft.com/office/powerpoint/2010/main" val="74191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8891F-DEFD-D218-F4AC-7394C19C9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FA29F8-5262-7FDF-576E-1CC97303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5E5248-AEF0-DBED-FD46-1BAC1A25D05B}"/>
              </a:ext>
            </a:extLst>
          </p:cNvPr>
          <p:cNvSpPr txBox="1"/>
          <p:nvPr/>
        </p:nvSpPr>
        <p:spPr>
          <a:xfrm>
            <a:off x="217714" y="1303804"/>
            <a:ext cx="1081861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Organización adhocrática sin staff  </a:t>
            </a:r>
            <a:r>
              <a:rPr lang="es-MX" dirty="0">
                <a:solidFill>
                  <a:srgbClr val="00B0F0"/>
                </a:solidFill>
              </a:rPr>
              <a:t>¿Qué es una adhocracia?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•	Menos horas necesarias al ser senior.</a:t>
            </a:r>
          </a:p>
          <a:p>
            <a:r>
              <a:rPr lang="es-MX" dirty="0">
                <a:solidFill>
                  <a:schemeClr val="bg1"/>
                </a:solidFill>
              </a:rPr>
              <a:t>•	Precio competitivo porque no cargas con costos fijos ni juniors.</a:t>
            </a:r>
          </a:p>
          <a:p>
            <a:r>
              <a:rPr lang="es-MX" dirty="0">
                <a:solidFill>
                  <a:schemeClr val="bg1"/>
                </a:solidFill>
              </a:rPr>
              <a:t>•	Calidad técnica alta y menor retrabajo.</a:t>
            </a:r>
          </a:p>
          <a:p>
            <a:r>
              <a:rPr lang="es-MX" dirty="0">
                <a:solidFill>
                  <a:schemeClr val="bg1"/>
                </a:solidFill>
              </a:rPr>
              <a:t>•	Flexibilidad total según cliente/proyecto. Estructura tipo red, el mejor equipo posible para cada caso.</a:t>
            </a:r>
          </a:p>
          <a:p>
            <a:r>
              <a:rPr lang="es-MX" dirty="0">
                <a:solidFill>
                  <a:schemeClr val="bg1"/>
                </a:solidFill>
              </a:rPr>
              <a:t>•	Mentalidad colaborativa de trabajar en red según meritocracias.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Combinación de </a:t>
            </a:r>
            <a:r>
              <a:rPr lang="es-MX" dirty="0" err="1">
                <a:solidFill>
                  <a:schemeClr val="bg1"/>
                </a:solidFill>
              </a:rPr>
              <a:t>senioridad</a:t>
            </a:r>
            <a:r>
              <a:rPr lang="es-MX" dirty="0">
                <a:solidFill>
                  <a:schemeClr val="bg1"/>
                </a:solidFill>
              </a:rPr>
              <a:t> alta + especialización + incentivos comerciales— normalmente funciona muy bien en consultorías boutique.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1.	Alinea intereses: Los que venden capturan margen → incentiva vender sin equipo comercial fijo.</a:t>
            </a:r>
          </a:p>
          <a:p>
            <a:pPr marL="342900" indent="-342900">
              <a:buAutoNum type="arabicPeriod" startAt="2"/>
            </a:pPr>
            <a:r>
              <a:rPr lang="es-MX" dirty="0">
                <a:solidFill>
                  <a:schemeClr val="bg1"/>
                </a:solidFill>
              </a:rPr>
              <a:t>  Conviene a los no-comerciales que aportan horas especializadas.</a:t>
            </a:r>
          </a:p>
          <a:p>
            <a:pPr marL="342900" indent="-342900">
              <a:buAutoNum type="arabicPeriod" startAt="2"/>
            </a:pP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Esto genera cooperación orgánica, no competencia interna.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Es un “Círculo de roles” en vez de organigrama, puede incluir crear un Equipo de Apoyo Modular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9B4F6A8-6FA7-0C8E-5114-DB153B7551B1}"/>
              </a:ext>
            </a:extLst>
          </p:cNvPr>
          <p:cNvSpPr txBox="1"/>
          <p:nvPr/>
        </p:nvSpPr>
        <p:spPr>
          <a:xfrm>
            <a:off x="1475064" y="325875"/>
            <a:ext cx="8441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 </a:t>
            </a:r>
          </a:p>
          <a:p>
            <a:pPr algn="ctr"/>
            <a:r>
              <a:rPr lang="es-MX" sz="2000" dirty="0">
                <a:solidFill>
                  <a:srgbClr val="00B0F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(según </a:t>
            </a:r>
            <a:r>
              <a:rPr lang="es-MX" sz="2000" dirty="0" err="1">
                <a:solidFill>
                  <a:srgbClr val="00B0F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ChatGPT</a:t>
            </a:r>
            <a:r>
              <a:rPr lang="es-MX" sz="2000" dirty="0">
                <a:solidFill>
                  <a:srgbClr val="00B0F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y reunión pasada)</a:t>
            </a:r>
            <a:endParaRPr lang="es-CL" sz="2000" dirty="0">
              <a:solidFill>
                <a:srgbClr val="00B0F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23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06DE4-A707-7C0C-F639-685770FF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F9AE8D-6E43-7E3C-71C9-9D7901853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4534ECF-9C9F-D8C9-60EC-3536E19E9AFC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Proyecto País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68735C32-33E7-04BD-2A24-367E9A94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8" y="1180035"/>
            <a:ext cx="11520488" cy="50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01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D2B9-6082-C138-3013-48995BA1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C7E0F3-C01B-D1F9-3DA2-4897077F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1A4BE7-27DB-5486-CED1-176720C652F1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Proyecto País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17E54AC8-2D9D-4B9F-2AB9-8EE9162E2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9367"/>
            <a:ext cx="11520488" cy="49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EFCF-C060-E6FF-2764-C4EA3FC8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1F5D24-CE7D-84DC-FBC9-C10472DF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A5D10FC-1570-165C-C8D0-21EA97030F2B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Proyecto País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8" name="Imagen 7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A20FA5F-A394-BB00-6D8B-41FFC08A9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" y="970792"/>
            <a:ext cx="11520488" cy="53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54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84444-3665-861E-636A-19DAE72A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4DF9EF-33B4-673A-3387-C5FBC242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A05A24-18B0-425F-A41F-9CE54ACF2542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Proyecto País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B5876A3-D7BD-F30A-16BE-76197F50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7602"/>
            <a:ext cx="11520488" cy="53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941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6E126-6905-66A4-1855-6DBA1EC68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05EC07-E9BB-4D1E-F301-D00428BE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FD37537-0EA1-3F61-3F11-F4B8E451CEEA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Proyecto País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B2EFF9D-F88D-49E8-4A85-BC552CC5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4414"/>
            <a:ext cx="11520488" cy="51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51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3136-201F-5252-C284-69B6C49D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3A8866-C129-C0E2-899C-9546B446C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124B6B1-9A1B-1476-D03A-32198E2243C1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Proyecto País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CDE074D-034C-82B2-C29B-ED2A0C7F6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" y="927370"/>
            <a:ext cx="11520488" cy="5502420"/>
          </a:xfrm>
          <a:prstGeom prst="rect">
            <a:avLst/>
          </a:prstGeom>
        </p:spPr>
      </p:pic>
      <p:sp>
        <p:nvSpPr>
          <p:cNvPr id="5" name="Rectángulo redondeado 8">
            <a:extLst>
              <a:ext uri="{FF2B5EF4-FFF2-40B4-BE49-F238E27FC236}">
                <a16:creationId xmlns:a16="http://schemas.microsoft.com/office/drawing/2014/main" id="{B23C5D26-9260-57C7-825B-F2005A6D9CD1}"/>
              </a:ext>
            </a:extLst>
          </p:cNvPr>
          <p:cNvSpPr/>
          <p:nvPr/>
        </p:nvSpPr>
        <p:spPr>
          <a:xfrm>
            <a:off x="2906487" y="4421852"/>
            <a:ext cx="3516086" cy="44406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redondeado 8">
            <a:extLst>
              <a:ext uri="{FF2B5EF4-FFF2-40B4-BE49-F238E27FC236}">
                <a16:creationId xmlns:a16="http://schemas.microsoft.com/office/drawing/2014/main" id="{CFF4C83B-A6AE-E211-4582-00CC956727C4}"/>
              </a:ext>
            </a:extLst>
          </p:cNvPr>
          <p:cNvSpPr/>
          <p:nvPr/>
        </p:nvSpPr>
        <p:spPr>
          <a:xfrm>
            <a:off x="4125686" y="5225143"/>
            <a:ext cx="2275116" cy="34834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8BB29B-1B24-4FC4-1329-D823DEEF357F}"/>
              </a:ext>
            </a:extLst>
          </p:cNvPr>
          <p:cNvSpPr txBox="1"/>
          <p:nvPr/>
        </p:nvSpPr>
        <p:spPr>
          <a:xfrm>
            <a:off x="6648450" y="2222564"/>
            <a:ext cx="4650921" cy="37946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Transformación anticipativa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Diagnóstico CAM+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Fomento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Redes de expertos/conocimientos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Management/control de gestión</a:t>
            </a: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Cursos o programas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Desarrollo territorial/Ecoparques industriales 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 err="1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Formulación&amp;evaluación</a:t>
            </a: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proyectos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Atracción inversiones y M&amp;A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Creación redes asociativas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Alianzas estratégicas/búsqueda de socios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Gestión normativa, legal y buenas practicas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Participar en comisión existente Proyecto País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Crear nueva comisión Proyecto País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Libro relato de los chilenos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Otras publicaciones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Propuestas (objetivo, proyecto, contenido)</a:t>
            </a:r>
          </a:p>
        </p:txBody>
      </p:sp>
    </p:spTree>
    <p:extLst>
      <p:ext uri="{BB962C8B-B14F-4D97-AF65-F5344CB8AC3E}">
        <p14:creationId xmlns:p14="http://schemas.microsoft.com/office/powerpoint/2010/main" val="1467162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0B896-1EDB-EC36-D2D6-B5D8D93BF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51A9BF-57DB-CEEE-405A-F607B025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F3F6B19-06E3-4FC7-815A-D42B994A2439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Proyecto País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15E383-7542-A78F-6B16-726A71C9A31F}"/>
              </a:ext>
            </a:extLst>
          </p:cNvPr>
          <p:cNvSpPr txBox="1"/>
          <p:nvPr/>
        </p:nvSpPr>
        <p:spPr>
          <a:xfrm>
            <a:off x="261257" y="1468121"/>
            <a:ext cx="104720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800100" lvl="1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s-CL" sz="2400" dirty="0"/>
              <a:t>Listado de comisiones que permite ver el siguiente contenido en cada comisión:</a:t>
            </a:r>
          </a:p>
          <a:p>
            <a:pPr marL="0" indent="0">
              <a:buNone/>
            </a:pPr>
            <a:endParaRPr lang="es-CL" sz="2400" dirty="0"/>
          </a:p>
          <a:p>
            <a:r>
              <a:rPr lang="es-CL" sz="2400" dirty="0"/>
              <a:t>Nombre Comisión , </a:t>
            </a:r>
          </a:p>
          <a:p>
            <a:r>
              <a:rPr lang="es-CL" sz="2400" dirty="0"/>
              <a:t>Nombre presidente (s), </a:t>
            </a:r>
          </a:p>
          <a:p>
            <a:r>
              <a:rPr lang="es-CL" sz="2400" dirty="0"/>
              <a:t>Foto presidente actual o foto conceptual, </a:t>
            </a:r>
          </a:p>
          <a:p>
            <a:r>
              <a:rPr lang="es-CL" sz="2400" dirty="0"/>
              <a:t>Participantes, </a:t>
            </a:r>
          </a:p>
          <a:p>
            <a:r>
              <a:rPr lang="es-CL" sz="2400" dirty="0"/>
              <a:t>Contenidos sintéticos textos o video (cero o varios), </a:t>
            </a:r>
          </a:p>
          <a:p>
            <a:r>
              <a:rPr lang="es-CL" sz="2400" dirty="0"/>
              <a:t>Contenidos completos informes y videos,</a:t>
            </a:r>
          </a:p>
          <a:p>
            <a:r>
              <a:rPr lang="es-CL" sz="2400" dirty="0"/>
              <a:t>Opciones </a:t>
            </a:r>
          </a:p>
        </p:txBody>
      </p:sp>
    </p:spTree>
    <p:extLst>
      <p:ext uri="{BB962C8B-B14F-4D97-AF65-F5344CB8AC3E}">
        <p14:creationId xmlns:p14="http://schemas.microsoft.com/office/powerpoint/2010/main" val="19216892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0C85-DABA-CC53-C4B8-6D94F0C1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07FBFE-B895-8210-89E9-69CB9C2E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B15F629-3B18-A78A-5B82-08160E91D4A2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Proyecto País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70A5E9DA-CA93-A59B-5858-73BB4F1D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0155"/>
            <a:ext cx="11520488" cy="532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54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FBDB4-B748-907F-528F-5EFD0482E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4D5FB4-0AD6-ABA1-3639-796BE0E0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ED11DEA-872D-13AE-1174-E09AA67241DD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Nosotros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EBCDDCCE-DC7E-B0E2-3970-B8AFD87FA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8" y="1211326"/>
            <a:ext cx="11520488" cy="50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85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B947-E9DC-F09A-65F5-4243EFE2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A112DB-D59E-3D82-BE87-47BA5612B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9540C9B-5F05-E026-B608-C18AC3053C04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Nosotros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CF50BBCE-BFAA-6FDB-BA34-50D981C3A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8" y="1211326"/>
            <a:ext cx="11520488" cy="50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3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5A944-BD27-C4AC-70AC-D7AB88D51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87249E-2666-359E-4A35-40A5133E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196" y="0"/>
            <a:ext cx="11612880" cy="6585858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AEC2524-4E05-F9B8-913B-58136CD1E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973319"/>
              </p:ext>
            </p:extLst>
          </p:nvPr>
        </p:nvGraphicFramePr>
        <p:xfrm>
          <a:off x="1920081" y="715698"/>
          <a:ext cx="7680325" cy="5120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95896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E36D9-476E-8E3D-E718-F078ADB6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8C5C93-8CF4-1C01-CE86-1DDA6694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5F022D7-4DD2-6756-8FB1-0204CD436065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Nosotros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D700F07-C22F-764D-F1FF-84FABBC3D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44"/>
            <a:ext cx="11520488" cy="651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92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7BF9-0242-E725-4923-FB9B9D75F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BE66FE-CAE4-C861-05F5-0F9F32DB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DF7EAC9-E9C5-89BB-D3C4-EAA95203A695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Nosotros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92BE1BB-7ADA-10AA-18D3-63AC797B8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895"/>
            <a:ext cx="11520488" cy="44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88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9DE6F-176C-7F23-AC00-22452755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416838-5DC1-96B9-35D5-764B9239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AB31C1-B7B8-5105-5324-84A4E1ED0AE0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Nosotros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6436B759-3607-1A7F-1EAB-01E12C8F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895"/>
            <a:ext cx="11520488" cy="4447823"/>
          </a:xfrm>
          <a:prstGeom prst="rect">
            <a:avLst/>
          </a:prstGeom>
        </p:spPr>
      </p:pic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DE8F2BF-7B89-C8D8-1609-DE73FC52F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7" y="0"/>
            <a:ext cx="11471294" cy="65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892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A9938-B3D1-AC5A-0929-72A77BEB4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F71E25-D7B2-BA7C-A38E-F5C7D13B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D933FE3-41BF-846E-4A93-3D3A4909A5C9}"/>
              </a:ext>
            </a:extLst>
          </p:cNvPr>
          <p:cNvSpPr txBox="1"/>
          <p:nvPr/>
        </p:nvSpPr>
        <p:spPr>
          <a:xfrm>
            <a:off x="3163502" y="77261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Nuestra historia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F11F5A-4DC9-C177-2AB0-2B0ACDE3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10" y="3082350"/>
            <a:ext cx="846516" cy="9247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A46BE0-5911-64AF-E5A1-1D11AD07C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64" y="3082350"/>
            <a:ext cx="559271" cy="6924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E5D7546-02A2-0C92-8430-9AE3D42AC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481" y="346469"/>
            <a:ext cx="622043" cy="6445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48498C-8A84-8A62-0942-F077677C2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4154" y="2393324"/>
            <a:ext cx="568653" cy="689026"/>
          </a:xfrm>
          <a:prstGeom prst="rect">
            <a:avLst/>
          </a:prstGeom>
        </p:spPr>
      </p:pic>
      <p:pic>
        <p:nvPicPr>
          <p:cNvPr id="9" name="Picture 2" descr="PROYECTO PAÍS 2025 y 2040">
            <a:extLst>
              <a:ext uri="{FF2B5EF4-FFF2-40B4-BE49-F238E27FC236}">
                <a16:creationId xmlns:a16="http://schemas.microsoft.com/office/drawing/2014/main" id="{60A3EC0F-08A7-1991-7183-0D952962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35" y="53157"/>
            <a:ext cx="623576" cy="66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00EA7C-D7D4-BE83-A982-7A3403F5A8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3553" y="164473"/>
            <a:ext cx="623576" cy="67404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1E77448-3910-9C40-4E48-A1A32C0C5F11}"/>
              </a:ext>
            </a:extLst>
          </p:cNvPr>
          <p:cNvSpPr txBox="1">
            <a:spLocks/>
          </p:cNvSpPr>
          <p:nvPr/>
        </p:nvSpPr>
        <p:spPr>
          <a:xfrm>
            <a:off x="4769100" y="704220"/>
            <a:ext cx="6829020" cy="5974928"/>
          </a:xfrm>
          <a:prstGeom prst="rect">
            <a:avLst/>
          </a:prstGeom>
        </p:spPr>
        <p:txBody>
          <a:bodyPr vert="horz" lIns="68739" tIns="34370" rIns="68739" bIns="3437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CL" sz="4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2002 Proyecto País 2010 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2004 Colaboración internacional representando a Chile en creación de estrategias de largo lazo y apoyando a Perú y Venezuela en la materia (ONU,BM,CEPAL, CEPLAN)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2005 Proyecto País 2020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2011 Proyecto País 2025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2013-Creación Fundación </a:t>
            </a:r>
            <a:r>
              <a:rPr lang="es-MX" sz="1134" b="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ChileconTodo</a:t>
            </a: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para implementar las propuestas del Proyecto País del CI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2013 Movimiento  “Chile Descentralizado …. Desarrollado” con alrededor de 70 organizaciones colaboradoras para la creación de la Comisión de Estado para desarrollar los </a:t>
            </a:r>
            <a:r>
              <a:rPr lang="es-MX" sz="1134" b="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GOREs</a:t>
            </a: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..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2013-2019 </a:t>
            </a:r>
            <a:r>
              <a:rPr lang="es-MX" sz="1134" b="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AricaconTodo</a:t>
            </a: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Cabrera, Alejandro; L’Huillier, Gastón; Sotil, Rafael. 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2014 Creación de Magister de </a:t>
            </a:r>
            <a:r>
              <a:rPr lang="es-MX" sz="1134" b="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Ing</a:t>
            </a: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Industrial UAI (MII UAI), en base a Proyecto País y las necesidades de capital humano Ejecutivo que se generan.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2016-Índice de Competitividad de Ciudades (ÍCC en 27  áreas funcionales urbanas)Belmar, Christian; Escobar, Gonzalo; L'Huillier, Gastón; Marshall, Jorge. 2016. 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2017 Situación de </a:t>
            </a:r>
            <a:r>
              <a:rPr lang="es-MX" sz="1134" b="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I+d+í</a:t>
            </a: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en 27 ciudades contratado por CNID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2018-Chile un Jugador de nivel mundial en infraestructura de Data Centers y Nubes, </a:t>
            </a:r>
            <a:r>
              <a:rPr lang="es-MX" sz="1134" b="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pag.</a:t>
            </a: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229. L’Huillier, Gastón; Muñoz, Guillermo; San Martín, Jaime y otros autores. Chile Tiene Futuro desde sus Territorios, Comisión Desafíos del Futuro, Senado de la República de Chile 2018-2022, 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2019 Proyecto País 2040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2020-Estrategias de Transformación Digital. Editorial </a:t>
            </a:r>
            <a:r>
              <a:rPr lang="es-MX" sz="1134" b="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Penguin</a:t>
            </a: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L’Huillier, Gastón; Muñoz, Guillermo; Vega, Pablo. 2020. 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2023 creación Centro Anticipación y Creación de Futuro CAF </a:t>
            </a:r>
            <a:r>
              <a:rPr lang="es-MX" sz="1134" b="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AyP</a:t>
            </a: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como innovación para la solución de fallas de la institucionalidad a nivel de GORES y Tramitología.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2023.-Energiás verdes y des carbonización: su impacto en el proyecto común de  futuro regional. Centro de Anticipación y Creación de Futuro de Arica y Parinacota (CAF AYP)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2013 a 2025 Aproximadamente 40 cursos con contenidos del Proyecto País en universidades de Chile,  Santa María, UAI, de Tarapacá, Mayor y  U de Concepción.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2002 a 2025 .-+500 proyectos gestión </a:t>
            </a:r>
            <a:r>
              <a:rPr lang="es-MX" sz="1134" b="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Groupeloyal</a:t>
            </a: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interviniendo con contenidos del PPCI en sector publico y privado incluyendo las siguientes organizaciones públicas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2024. Comienzo de campaña para promover el desarrollo de ecoparques industriales.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2025 Proyecto País 2050 (febrero del 2025)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Relato de los chilenos-Libro de las sabidurías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Relato de los chilenos-Libro de proyección futura</a:t>
            </a:r>
          </a:p>
          <a:p>
            <a:pPr marL="216004" indent="-216004">
              <a:buFont typeface="+mj-lt"/>
              <a:buAutoNum type="arabicPeriod"/>
            </a:pPr>
            <a:r>
              <a:rPr lang="es-MX" sz="1134" b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Manual CAM+ Metodología de Diagnóstico y Transformación para Organizaciones Adaptativas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FC39473-909F-36A4-6C22-9434F469DA80}"/>
              </a:ext>
            </a:extLst>
          </p:cNvPr>
          <p:cNvCxnSpPr>
            <a:cxnSpLocks/>
          </p:cNvCxnSpPr>
          <p:nvPr/>
        </p:nvCxnSpPr>
        <p:spPr>
          <a:xfrm flipH="1" flipV="1">
            <a:off x="4769100" y="719837"/>
            <a:ext cx="83356" cy="2327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58239BD-1BC5-083B-6EFC-F2D9B9347D56}"/>
              </a:ext>
            </a:extLst>
          </p:cNvPr>
          <p:cNvCxnSpPr>
            <a:cxnSpLocks/>
          </p:cNvCxnSpPr>
          <p:nvPr/>
        </p:nvCxnSpPr>
        <p:spPr>
          <a:xfrm flipH="1" flipV="1">
            <a:off x="4127128" y="805351"/>
            <a:ext cx="774238" cy="3376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5D2D178-856C-F366-898D-43AA75A237D1}"/>
              </a:ext>
            </a:extLst>
          </p:cNvPr>
          <p:cNvCxnSpPr>
            <a:cxnSpLocks/>
          </p:cNvCxnSpPr>
          <p:nvPr/>
        </p:nvCxnSpPr>
        <p:spPr>
          <a:xfrm flipH="1" flipV="1">
            <a:off x="3405996" y="924031"/>
            <a:ext cx="1422048" cy="2046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5711240-05E5-70E8-3DE8-59B535967B0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2802936" y="1026379"/>
            <a:ext cx="2112052" cy="4946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F7C6C94-0FC4-A445-B07B-723ACF83AB34}"/>
              </a:ext>
            </a:extLst>
          </p:cNvPr>
          <p:cNvCxnSpPr>
            <a:cxnSpLocks/>
          </p:cNvCxnSpPr>
          <p:nvPr/>
        </p:nvCxnSpPr>
        <p:spPr>
          <a:xfrm flipH="1" flipV="1">
            <a:off x="2802936" y="1216823"/>
            <a:ext cx="1989178" cy="4205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C83F37C6-C2C5-C65F-A280-CAF290C09A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9543" y="3929478"/>
            <a:ext cx="608804" cy="696922"/>
          </a:xfrm>
          <a:prstGeom prst="rect">
            <a:avLst/>
          </a:prstGeom>
        </p:spPr>
      </p:pic>
      <p:pic>
        <p:nvPicPr>
          <p:cNvPr id="18" name="Picture 2" descr="C:\Users\Gaston\Desktop\transitorios dic2012\wlibro GL emprendimientos\ChileConTodo\LogosChileCon Todo\chileContodo-low.png">
            <a:extLst>
              <a:ext uri="{FF2B5EF4-FFF2-40B4-BE49-F238E27FC236}">
                <a16:creationId xmlns:a16="http://schemas.microsoft.com/office/drawing/2014/main" id="{FFE3EFCE-D5AB-C8CD-9F8A-CC0A62F3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647" y="1415641"/>
            <a:ext cx="995856" cy="32857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PROYECTO PAÍS 2025 y 2040">
            <a:extLst>
              <a:ext uri="{FF2B5EF4-FFF2-40B4-BE49-F238E27FC236}">
                <a16:creationId xmlns:a16="http://schemas.microsoft.com/office/drawing/2014/main" id="{AD6C4A4D-3702-B6D6-4DBE-328A954B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94" y="693858"/>
            <a:ext cx="622043" cy="6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7D0ADE4-A5C6-0E7E-95D6-88486C92B224}"/>
              </a:ext>
            </a:extLst>
          </p:cNvPr>
          <p:cNvCxnSpPr>
            <a:cxnSpLocks/>
          </p:cNvCxnSpPr>
          <p:nvPr/>
        </p:nvCxnSpPr>
        <p:spPr>
          <a:xfrm flipH="1" flipV="1">
            <a:off x="3431503" y="1599630"/>
            <a:ext cx="1438283" cy="2709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249D9350-50EC-B853-9186-9E64889EF35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392" r="8166"/>
          <a:stretch/>
        </p:blipFill>
        <p:spPr>
          <a:xfrm flipH="1">
            <a:off x="445776" y="1275190"/>
            <a:ext cx="1655497" cy="722500"/>
          </a:xfrm>
          <a:prstGeom prst="rect">
            <a:avLst/>
          </a:prstGeom>
          <a:ln w="38100">
            <a:solidFill>
              <a:srgbClr val="DEB01F"/>
            </a:solidFill>
          </a:ln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A52B319-F58B-1DDD-63BF-D28388BD6C2F}"/>
              </a:ext>
            </a:extLst>
          </p:cNvPr>
          <p:cNvCxnSpPr>
            <a:cxnSpLocks/>
          </p:cNvCxnSpPr>
          <p:nvPr/>
        </p:nvCxnSpPr>
        <p:spPr>
          <a:xfrm flipH="1" flipV="1">
            <a:off x="2101272" y="1889928"/>
            <a:ext cx="2751184" cy="123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52E06349-F888-CA7C-F0DE-A21DC091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16360" r="29723" b="13751"/>
          <a:stretch>
            <a:fillRect/>
          </a:stretch>
        </p:blipFill>
        <p:spPr bwMode="auto">
          <a:xfrm>
            <a:off x="740749" y="2131866"/>
            <a:ext cx="1328629" cy="79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n 3">
            <a:extLst>
              <a:ext uri="{FF2B5EF4-FFF2-40B4-BE49-F238E27FC236}">
                <a16:creationId xmlns:a16="http://schemas.microsoft.com/office/drawing/2014/main" id="{23549A3F-4C9B-06BC-4982-4E8D5EA9AFF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171" t="19093" r="16867" b="26188"/>
          <a:stretch/>
        </p:blipFill>
        <p:spPr>
          <a:xfrm>
            <a:off x="1405062" y="2663043"/>
            <a:ext cx="652264" cy="257001"/>
          </a:xfrm>
          <a:prstGeom prst="rect">
            <a:avLst/>
          </a:prstGeom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86D4B1F-AC20-3A5D-2D2F-E5E0D88BD039}"/>
              </a:ext>
            </a:extLst>
          </p:cNvPr>
          <p:cNvCxnSpPr>
            <a:cxnSpLocks/>
          </p:cNvCxnSpPr>
          <p:nvPr/>
        </p:nvCxnSpPr>
        <p:spPr>
          <a:xfrm flipH="1" flipV="1">
            <a:off x="2039750" y="2259427"/>
            <a:ext cx="2812705" cy="1470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4D0002E-53A3-8700-F5B5-0F4D2F0D3FF6}"/>
              </a:ext>
            </a:extLst>
          </p:cNvPr>
          <p:cNvCxnSpPr>
            <a:cxnSpLocks/>
          </p:cNvCxnSpPr>
          <p:nvPr/>
        </p:nvCxnSpPr>
        <p:spPr>
          <a:xfrm flipH="1" flipV="1">
            <a:off x="3677044" y="2628421"/>
            <a:ext cx="1192777" cy="281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PROYECTO PAÍS 2025 y 2040">
            <a:extLst>
              <a:ext uri="{FF2B5EF4-FFF2-40B4-BE49-F238E27FC236}">
                <a16:creationId xmlns:a16="http://schemas.microsoft.com/office/drawing/2014/main" id="{6C7E5130-7966-5662-EB02-9B9C1CB10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273" y="2723211"/>
            <a:ext cx="622043" cy="6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898F09B-9241-6E95-4D68-75B574F6C089}"/>
              </a:ext>
            </a:extLst>
          </p:cNvPr>
          <p:cNvCxnSpPr>
            <a:cxnSpLocks/>
          </p:cNvCxnSpPr>
          <p:nvPr/>
        </p:nvCxnSpPr>
        <p:spPr>
          <a:xfrm flipH="1" flipV="1">
            <a:off x="3002406" y="3201280"/>
            <a:ext cx="1888402" cy="931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08C6E80-E54C-0455-5343-EE3E8993E882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2360435" y="3428583"/>
            <a:ext cx="2571283" cy="304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9F49960-9EFD-3C33-4012-9B6DBB725457}"/>
              </a:ext>
            </a:extLst>
          </p:cNvPr>
          <p:cNvCxnSpPr>
            <a:cxnSpLocks/>
          </p:cNvCxnSpPr>
          <p:nvPr/>
        </p:nvCxnSpPr>
        <p:spPr>
          <a:xfrm flipH="1">
            <a:off x="1740326" y="3810548"/>
            <a:ext cx="3161040" cy="831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824FB55-C8EC-DB0C-78E7-240ED3B3BD3A}"/>
              </a:ext>
            </a:extLst>
          </p:cNvPr>
          <p:cNvCxnSpPr>
            <a:cxnSpLocks/>
          </p:cNvCxnSpPr>
          <p:nvPr/>
        </p:nvCxnSpPr>
        <p:spPr>
          <a:xfrm flipH="1" flipV="1">
            <a:off x="3858963" y="4161730"/>
            <a:ext cx="1031846" cy="1688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PROYECTO PAÍS 2025 y 2040">
            <a:extLst>
              <a:ext uri="{FF2B5EF4-FFF2-40B4-BE49-F238E27FC236}">
                <a16:creationId xmlns:a16="http://schemas.microsoft.com/office/drawing/2014/main" id="{3DC84AD7-12D2-8284-4D1C-92E4C459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238" y="5384597"/>
            <a:ext cx="509346" cy="54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FB4B70D-4AC5-92A1-FFB0-13FB4970513B}"/>
              </a:ext>
            </a:extLst>
          </p:cNvPr>
          <p:cNvCxnSpPr>
            <a:cxnSpLocks/>
          </p:cNvCxnSpPr>
          <p:nvPr/>
        </p:nvCxnSpPr>
        <p:spPr>
          <a:xfrm flipH="1" flipV="1">
            <a:off x="4090039" y="5672946"/>
            <a:ext cx="745290" cy="853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BC7CBBFF-CFB9-DF10-72AE-252B0DC57A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559" y="4088973"/>
            <a:ext cx="1897377" cy="1148702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F9B1592-4F2C-BCB4-CE7B-E4DEBB848194}"/>
              </a:ext>
            </a:extLst>
          </p:cNvPr>
          <p:cNvCxnSpPr>
            <a:cxnSpLocks/>
          </p:cNvCxnSpPr>
          <p:nvPr/>
        </p:nvCxnSpPr>
        <p:spPr>
          <a:xfrm flipH="1">
            <a:off x="2802937" y="4634170"/>
            <a:ext cx="2087872" cy="1627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5B51237-C20D-EB62-13F8-5E0825EA353A}"/>
              </a:ext>
            </a:extLst>
          </p:cNvPr>
          <p:cNvCxnSpPr>
            <a:cxnSpLocks/>
          </p:cNvCxnSpPr>
          <p:nvPr/>
        </p:nvCxnSpPr>
        <p:spPr>
          <a:xfrm flipH="1" flipV="1">
            <a:off x="3588139" y="5223518"/>
            <a:ext cx="1247190" cy="2175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46E6EEEC-C0C6-DEF9-9D02-C59367A436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511" y="5758343"/>
            <a:ext cx="846515" cy="65555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98EB0F3-DE18-9640-19DE-36BF555E3D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294" y="5312382"/>
            <a:ext cx="1129911" cy="745128"/>
          </a:xfrm>
          <a:prstGeom prst="rect">
            <a:avLst/>
          </a:prstGeom>
          <a:noFill/>
        </p:spPr>
      </p:pic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DB97A8FD-E2C9-62E2-3318-12A30C50372F}"/>
              </a:ext>
            </a:extLst>
          </p:cNvPr>
          <p:cNvCxnSpPr>
            <a:cxnSpLocks/>
          </p:cNvCxnSpPr>
          <p:nvPr/>
        </p:nvCxnSpPr>
        <p:spPr>
          <a:xfrm flipH="1" flipV="1">
            <a:off x="1433025" y="6270141"/>
            <a:ext cx="3419430" cy="729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F1F8ADEB-1ECC-19DE-2436-906E07BD67E5}"/>
              </a:ext>
            </a:extLst>
          </p:cNvPr>
          <p:cNvCxnSpPr>
            <a:cxnSpLocks/>
          </p:cNvCxnSpPr>
          <p:nvPr/>
        </p:nvCxnSpPr>
        <p:spPr>
          <a:xfrm flipH="1" flipV="1">
            <a:off x="2593352" y="5905899"/>
            <a:ext cx="2308014" cy="1104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2E52F7D6-D84E-F23A-384E-CCD5F10D3EC0}"/>
              </a:ext>
            </a:extLst>
          </p:cNvPr>
          <p:cNvCxnSpPr>
            <a:cxnSpLocks/>
          </p:cNvCxnSpPr>
          <p:nvPr/>
        </p:nvCxnSpPr>
        <p:spPr>
          <a:xfrm flipH="1" flipV="1">
            <a:off x="2593352" y="6022639"/>
            <a:ext cx="2198762" cy="1104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n 41">
            <a:extLst>
              <a:ext uri="{FF2B5EF4-FFF2-40B4-BE49-F238E27FC236}">
                <a16:creationId xmlns:a16="http://schemas.microsoft.com/office/drawing/2014/main" id="{B7D94126-D800-FE69-FBEF-1773409B9C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9523" y="5009585"/>
            <a:ext cx="644396" cy="4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3A5CC-0E25-64A4-DC49-F1A3903D1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7FFCA8-3FD7-5C54-548C-63645796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FFCFB0E-2082-8AC9-75B8-34A4373026B0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Menú Hamburguesa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Imagen 6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8042295-A151-740B-B031-22DA6578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0" y="1137769"/>
            <a:ext cx="11520488" cy="52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4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8D389-3196-13B0-8881-B674FF2F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49213B-66D1-A151-D96A-2C0278D9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57A5E0-BAC6-5332-FBA0-E27E5562CF10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Ecoparques/desarrollo territorial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A552B5FB-759F-5433-94EE-8BFCC9DB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1600"/>
            <a:ext cx="11520488" cy="47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9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7B8E-05BE-8851-31B4-E617A992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8BB58-109E-A685-7799-8E1F0741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5D408B-B4D9-9870-BB87-D0091249516F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Ecoparques/desarrollo territorial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Imagen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754E1DAB-B2B5-AFD3-D87D-D5A5109E3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8819"/>
            <a:ext cx="11520488" cy="5634206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BCB770BE-1714-CAD6-0E45-56064E4DDAF3}"/>
              </a:ext>
            </a:extLst>
          </p:cNvPr>
          <p:cNvSpPr/>
          <p:nvPr/>
        </p:nvSpPr>
        <p:spPr>
          <a:xfrm>
            <a:off x="6117772" y="916653"/>
            <a:ext cx="5334000" cy="120606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0894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B4C4E-ED19-5E8E-7100-F88AFC7C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02340B-5D7F-5DF0-B4D6-A8335538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A196B7-F833-6D38-1403-8E3C8379AF2B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Ecoparques/desarrollo territorial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8" name="Imagen 7" descr="Aplicación&#10;&#10;El contenido generado por IA puede ser incorrecto.">
            <a:extLst>
              <a:ext uri="{FF2B5EF4-FFF2-40B4-BE49-F238E27FC236}">
                <a16:creationId xmlns:a16="http://schemas.microsoft.com/office/drawing/2014/main" id="{8BB9C7FA-E2F3-043D-1EC4-A4A395F4E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2229"/>
            <a:ext cx="11520488" cy="51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130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012B-C07B-7482-A550-BC993DB4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029BF1-C33B-F214-3DEB-97E7A5FB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6BF0BA-55E3-742F-8F7C-81F3F30EEBC7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Ecoparques/desarrollo territorial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F615BAF9-6C24-ACF6-CEF2-571404754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3497"/>
            <a:ext cx="11520488" cy="5253191"/>
          </a:xfrm>
          <a:prstGeom prst="rect">
            <a:avLst/>
          </a:prstGeom>
        </p:spPr>
      </p:pic>
      <p:sp>
        <p:nvSpPr>
          <p:cNvPr id="14" name="Rectángulo redondeado 8">
            <a:extLst>
              <a:ext uri="{FF2B5EF4-FFF2-40B4-BE49-F238E27FC236}">
                <a16:creationId xmlns:a16="http://schemas.microsoft.com/office/drawing/2014/main" id="{2ADC0FA2-ED96-C573-E351-2FC7A403154E}"/>
              </a:ext>
            </a:extLst>
          </p:cNvPr>
          <p:cNvSpPr/>
          <p:nvPr/>
        </p:nvSpPr>
        <p:spPr>
          <a:xfrm>
            <a:off x="1741718" y="1907253"/>
            <a:ext cx="7794167" cy="14564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651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62C1A-1776-852F-2995-20D61C3E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617FBD-F68F-0FB9-70EF-18B9CBBB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5E50417-82E0-B961-57E5-46113B6C2305}"/>
              </a:ext>
            </a:extLst>
          </p:cNvPr>
          <p:cNvSpPr txBox="1"/>
          <p:nvPr/>
        </p:nvSpPr>
        <p:spPr>
          <a:xfrm>
            <a:off x="2367693" y="176128"/>
            <a:ext cx="6602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Ecoparques/desarrollo territorial</a:t>
            </a:r>
            <a:endParaRPr kumimoji="0" lang="es-C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EC1D4AB-9968-FE54-B8F4-0D4D9254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9661"/>
            <a:ext cx="11520488" cy="5308460"/>
          </a:xfrm>
          <a:prstGeom prst="rect">
            <a:avLst/>
          </a:prstGeom>
        </p:spPr>
      </p:pic>
      <p:sp>
        <p:nvSpPr>
          <p:cNvPr id="6" name="Rectángulo redondeado 8">
            <a:extLst>
              <a:ext uri="{FF2B5EF4-FFF2-40B4-BE49-F238E27FC236}">
                <a16:creationId xmlns:a16="http://schemas.microsoft.com/office/drawing/2014/main" id="{C61C0623-6681-8C2F-8D1B-FB4B9D71ABA3}"/>
              </a:ext>
            </a:extLst>
          </p:cNvPr>
          <p:cNvSpPr/>
          <p:nvPr/>
        </p:nvSpPr>
        <p:spPr>
          <a:xfrm>
            <a:off x="2895601" y="2582167"/>
            <a:ext cx="3222170" cy="17192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redondeado 8">
            <a:extLst>
              <a:ext uri="{FF2B5EF4-FFF2-40B4-BE49-F238E27FC236}">
                <a16:creationId xmlns:a16="http://schemas.microsoft.com/office/drawing/2014/main" id="{07C566DF-0305-F3B7-9F6C-793E069DD567}"/>
              </a:ext>
            </a:extLst>
          </p:cNvPr>
          <p:cNvSpPr/>
          <p:nvPr/>
        </p:nvSpPr>
        <p:spPr>
          <a:xfrm>
            <a:off x="2862943" y="3376822"/>
            <a:ext cx="3331028" cy="14782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7DE180-8542-79C2-6DB6-07D97B1CF28C}"/>
              </a:ext>
            </a:extLst>
          </p:cNvPr>
          <p:cNvSpPr txBox="1"/>
          <p:nvPr/>
        </p:nvSpPr>
        <p:spPr>
          <a:xfrm>
            <a:off x="6648450" y="2222564"/>
            <a:ext cx="4650921" cy="37946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Transformación anticipativa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Diagnóstico CAM+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Fomento o alguna de sus componentes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Redes de expertos/conocimientos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Management/control de gestión</a:t>
            </a: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Cursos o programas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Desarrollo territorial/Ecoparques industriales 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 err="1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Formulación&amp;evaluación</a:t>
            </a: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proyectos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Atracción inversiones y M&amp;A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Creación redes asociativas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Alianzas estratégicas/búsqueda de socios</a:t>
            </a:r>
            <a:endParaRPr lang="es-C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solidFill>
                  <a:srgbClr val="0000CC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Gestión normativa, legal y buenas practicas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Participar en comisión existente Proyecto País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Crear nueva comisión Proyecto País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Libro relato de los chilenos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Otras publicaciones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Propuestas (objetivo, proyecto, contenido)</a:t>
            </a:r>
          </a:p>
        </p:txBody>
      </p:sp>
    </p:spTree>
    <p:extLst>
      <p:ext uri="{BB962C8B-B14F-4D97-AF65-F5344CB8AC3E}">
        <p14:creationId xmlns:p14="http://schemas.microsoft.com/office/powerpoint/2010/main" val="326189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E42A3-2441-9F0C-5D6F-7A1DBADF3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5428F9-CCBD-786D-63BF-1A367B4F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5A1D17-3C32-389E-2EED-5F9A06F73739}"/>
              </a:ext>
            </a:extLst>
          </p:cNvPr>
          <p:cNvSpPr txBox="1"/>
          <p:nvPr/>
        </p:nvSpPr>
        <p:spPr>
          <a:xfrm>
            <a:off x="171451" y="1073843"/>
            <a:ext cx="11049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Se ve amplitud. Es clave: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Asignar roles a la estructura adhocrática (coordinación en base a roles meritocráticos)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Evitar espacios poco definidos en roles etarios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Evitar dependencias. Si pocos venden, sistema depende demasiado de ellos. Del socio principal para los entregables (reputación)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Roles: Aunque no haya jornadas, sí existe un “eje de responsabilidad” que da estabilidad.</a:t>
            </a:r>
          </a:p>
          <a:p>
            <a:r>
              <a:rPr lang="es-MX" dirty="0">
                <a:solidFill>
                  <a:schemeClr val="bg1"/>
                </a:solidFill>
              </a:rPr>
              <a:t>•   Comercial: tú+ </a:t>
            </a:r>
            <a:r>
              <a:rPr lang="es-MX" dirty="0" err="1">
                <a:solidFill>
                  <a:schemeClr val="bg1"/>
                </a:solidFill>
              </a:rPr>
              <a:t>RSB+GMH+Claudio</a:t>
            </a:r>
            <a:r>
              <a:rPr lang="es-MX" dirty="0">
                <a:solidFill>
                  <a:schemeClr val="bg1"/>
                </a:solidFill>
              </a:rPr>
              <a:t> Maggi + Carlos Vergara + Pablo Canobra+ otro vocero joven (José). Fortalecer la vocería generacional U. de Chile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GLT→ Estrategia / contenidos / redes de alto nivel. Apoyo banca, contabilidad, visión estratégica, desarrollo.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Guillermo → Asesoría digital.</a:t>
            </a:r>
          </a:p>
          <a:p>
            <a:r>
              <a:rPr lang="es-MX" dirty="0">
                <a:solidFill>
                  <a:schemeClr val="bg1"/>
                </a:solidFill>
              </a:rPr>
              <a:t>•    Rafael → personas / coaching / relaciones humanas.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Carlos → Coordinación y disciplina operativa.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Edith Wilson  y su estudio: legal (comercial, inmobiliario, ambiental, </a:t>
            </a:r>
            <a:r>
              <a:rPr lang="es-MX" dirty="0" err="1">
                <a:solidFill>
                  <a:schemeClr val="bg1"/>
                </a:solidFill>
              </a:rPr>
              <a:t>etc</a:t>
            </a:r>
            <a:r>
              <a:rPr lang="es-MX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Elena </a:t>
            </a:r>
            <a:r>
              <a:rPr lang="es-MX" dirty="0" err="1">
                <a:solidFill>
                  <a:schemeClr val="bg1"/>
                </a:solidFill>
              </a:rPr>
              <a:t>Pailamilla</a:t>
            </a:r>
            <a:r>
              <a:rPr lang="es-MX" dirty="0">
                <a:solidFill>
                  <a:schemeClr val="bg1"/>
                </a:solidFill>
              </a:rPr>
              <a:t> y su firma: lo administrativo (contabilidad / laboral / tributario), normativo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Equipo normas, buenas practicas, permisos Legal + Contable quizás certificados ESG y </a:t>
            </a:r>
            <a:r>
              <a:rPr lang="es-MX" dirty="0" err="1">
                <a:solidFill>
                  <a:schemeClr val="bg1"/>
                </a:solidFill>
              </a:rPr>
              <a:t>compliance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Equipo de ingeniería → Con un refuerzo en data/analítica (GLC o Francisco </a:t>
            </a:r>
            <a:r>
              <a:rPr lang="es-MX" dirty="0" err="1">
                <a:solidFill>
                  <a:schemeClr val="bg1"/>
                </a:solidFill>
              </a:rPr>
              <a:t>Tubino</a:t>
            </a:r>
            <a:r>
              <a:rPr lang="es-MX" dirty="0">
                <a:solidFill>
                  <a:schemeClr val="bg1"/>
                </a:solidFill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Directores regionales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Encargados de especialidades, </a:t>
            </a:r>
            <a:r>
              <a:rPr lang="es-MX" dirty="0" err="1">
                <a:solidFill>
                  <a:schemeClr val="bg1"/>
                </a:solidFill>
              </a:rPr>
              <a:t>etc</a:t>
            </a:r>
            <a:r>
              <a:rPr lang="es-MX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65FBE48-19E5-C445-8519-436678443061}"/>
              </a:ext>
            </a:extLst>
          </p:cNvPr>
          <p:cNvSpPr txBox="1"/>
          <p:nvPr/>
        </p:nvSpPr>
        <p:spPr>
          <a:xfrm>
            <a:off x="1475064" y="207488"/>
            <a:ext cx="844182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Organización GL</a:t>
            </a:r>
          </a:p>
          <a:p>
            <a:pPr algn="ctr"/>
            <a:r>
              <a:rPr lang="es-MX" sz="2400" dirty="0">
                <a:solidFill>
                  <a:srgbClr val="00B0F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Roles </a:t>
            </a:r>
          </a:p>
        </p:txBody>
      </p:sp>
    </p:spTree>
    <p:extLst>
      <p:ext uri="{BB962C8B-B14F-4D97-AF65-F5344CB8AC3E}">
        <p14:creationId xmlns:p14="http://schemas.microsoft.com/office/powerpoint/2010/main" val="26150329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5C1AE-AB31-69F2-7E88-1B0CB0A66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3B80C8-CBEF-36CF-EF09-4507B066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96" y="-11021"/>
            <a:ext cx="11612656" cy="658573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E6D9C5-1268-69CF-76AE-4868D7E51AFC}"/>
              </a:ext>
            </a:extLst>
          </p:cNvPr>
          <p:cNvSpPr txBox="1"/>
          <p:nvPr/>
        </p:nvSpPr>
        <p:spPr>
          <a:xfrm>
            <a:off x="2328041" y="1292038"/>
            <a:ext cx="824536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600" dirty="0">
                <a:solidFill>
                  <a:schemeClr val="bg1"/>
                </a:solidFill>
              </a:rPr>
              <a:t>Temario: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	</a:t>
            </a:r>
            <a:r>
              <a:rPr lang="es-MX" sz="2000" dirty="0">
                <a:solidFill>
                  <a:schemeClr val="bg1"/>
                </a:solidFill>
              </a:rPr>
              <a:t>Organización GL </a:t>
            </a:r>
            <a:endParaRPr lang="es-CL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Plan de comunicaciones: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Estrategia de contenidos y canales de difusión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Avances difusión/posicionamiento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Diseño gráfico CCT y GL+CCT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Nuevos sitios web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</a:t>
            </a:r>
            <a:r>
              <a:rPr lang="es-MX" sz="2000" dirty="0">
                <a:solidFill>
                  <a:srgbClr val="00B0F0"/>
                </a:solidFill>
              </a:rPr>
              <a:t>Prospectos comerciales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Cronograma de próximas actividades </a:t>
            </a:r>
          </a:p>
        </p:txBody>
      </p:sp>
    </p:spTree>
    <p:extLst>
      <p:ext uri="{BB962C8B-B14F-4D97-AF65-F5344CB8AC3E}">
        <p14:creationId xmlns:p14="http://schemas.microsoft.com/office/powerpoint/2010/main" val="3194750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07D4E-52AE-29F6-325E-5A5166E25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A6849-CF61-D99B-D88C-191924E9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904" y="309261"/>
            <a:ext cx="6603934" cy="627652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Lista de primeros contactos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FDB1ED-CA11-AB30-5580-72DDA847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906F65-5064-02B4-19FC-17628FD0B2D6}"/>
              </a:ext>
            </a:extLst>
          </p:cNvPr>
          <p:cNvSpPr txBox="1"/>
          <p:nvPr/>
        </p:nvSpPr>
        <p:spPr>
          <a:xfrm>
            <a:off x="1221541" y="1072258"/>
            <a:ext cx="9134010" cy="5425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7191" indent="-297191" defTabSz="431403">
              <a:buFont typeface="Arial" panose="020B0604020202020204" pitchFamily="34" charset="0"/>
              <a:buChar char="•"/>
              <a:defRPr/>
            </a:pPr>
            <a:r>
              <a:rPr lang="es-MX" sz="1733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negocio PPC]</a:t>
            </a:r>
          </a:p>
          <a:p>
            <a:pPr marL="297191" indent="-297191" defTabSz="431403">
              <a:buFont typeface="Arial" panose="020B0604020202020204" pitchFamily="34" charset="0"/>
              <a:buChar char="•"/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RA desarrollo país, Arica, Tarapacá, Biobío, Magallanes, Huechuraba con Renca.</a:t>
            </a:r>
          </a:p>
          <a:p>
            <a:pPr marL="297191" indent="-297191" defTabSz="431403">
              <a:buFont typeface="Arial" panose="020B0604020202020204" pitchFamily="34" charset="0"/>
              <a:buChar char="•"/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Alejandra M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izala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Hay que tener alianza con el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clipp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(programa de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innov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transdisciplinaria con propósito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pú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blico, CMC me manda sitio y libro).</a:t>
            </a:r>
          </a:p>
          <a:p>
            <a:pPr marL="297191" indent="-297191" defTabSz="431403">
              <a:buFont typeface="Arial" panose="020B0604020202020204" pitchFamily="34" charset="0"/>
              <a:buChar char="•"/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Arica- GLT</a:t>
            </a:r>
          </a:p>
          <a:p>
            <a:pPr marL="297191" indent="-297191">
              <a:buFont typeface="Arial" panose="020B0604020202020204" pitchFamily="34" charset="0"/>
              <a:buChar char="•"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Tarapacá 1.-Agendar con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kuwuaties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enero.. ex embajador usa en Rep. Dominicana. Carlos argentino que apoya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principe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kuwuati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Ecoparque para mover el litio de  argentina. 2.-hablar con gobernador.</a:t>
            </a:r>
          </a:p>
          <a:p>
            <a:pPr marL="297191" indent="-297191">
              <a:buFont typeface="Arial" panose="020B0604020202020204" pitchFamily="34" charset="0"/>
              <a:buChar char="•"/>
            </a:pP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Biobio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.-Jenny, algún momento pablo Aqueveque de centro de manufacturas avanzada de CAP, </a:t>
            </a:r>
          </a:p>
          <a:p>
            <a:pPr marL="297191" indent="-297191">
              <a:buFont typeface="Arial" panose="020B0604020202020204" pitchFamily="34" charset="0"/>
              <a:buChar char="•"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Magallanes Jorge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vilisic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flies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se va de vacas el 12 enero,</a:t>
            </a:r>
          </a:p>
          <a:p>
            <a:pPr marL="297191" indent="-297191">
              <a:buFont typeface="Arial" panose="020B0604020202020204" pitchFamily="34" charset="0"/>
              <a:buChar char="•"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Huechuraba CMC habla con Rodolfo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Perez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corp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des </a:t>
            </a:r>
          </a:p>
          <a:p>
            <a:pPr marL="297191" indent="-297191">
              <a:buFont typeface="Arial" panose="020B0604020202020204" pitchFamily="34" charset="0"/>
              <a:buChar char="•"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Cord andina fomento CAF (ahora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bco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LA de desarrollo)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julian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suarez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cono sur, Flavio candia chileno. Como la CAF ve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green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shoring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y ecoparques. Esta en Colombia.</a:t>
            </a:r>
          </a:p>
          <a:p>
            <a:pPr marL="297191" indent="-297191">
              <a:buFont typeface="Arial" panose="020B0604020202020204" pitchFamily="34" charset="0"/>
              <a:buChar char="•"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BID para marzo… Gonzalo Rivas, Carlos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Alvarez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hablar antes de marzo</a:t>
            </a:r>
          </a:p>
          <a:p>
            <a:pPr marL="297191" indent="-297191">
              <a:buFont typeface="Arial" panose="020B0604020202020204" pitchFamily="34" charset="0"/>
              <a:buChar char="•"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Corfo marzo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bienos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públicos regionales, lo licitan los comités ges de desarrollo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de Corfo regionales… opción para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arica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si el gore no se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mueve..Rocafull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…</a:t>
            </a:r>
          </a:p>
          <a:p>
            <a:pPr defTabSz="431403">
              <a:defRPr/>
            </a:pP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Empaquetar diplomado en gestión de ecoparques programas de formación para la competitividad, o para CAM. Que no sean impartidos por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ues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CMC me manda </a:t>
            </a:r>
            <a:r>
              <a:rPr lang="es-MX" sz="1733" dirty="0" err="1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info</a:t>
            </a:r>
            <a:r>
              <a:rPr lang="es-MX" sz="1733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.. lo puede  convocar Corfo o los comités regionales. Puede ser CCT.</a:t>
            </a:r>
          </a:p>
        </p:txBody>
      </p:sp>
    </p:spTree>
    <p:extLst>
      <p:ext uri="{BB962C8B-B14F-4D97-AF65-F5344CB8AC3E}">
        <p14:creationId xmlns:p14="http://schemas.microsoft.com/office/powerpoint/2010/main" val="1434857369"/>
      </p:ext>
    </p:extLst>
  </p:cSld>
  <p:clrMapOvr>
    <a:masterClrMapping/>
  </p:clrMapOvr>
  <p:transition>
    <p:wipe dir="d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8BA19-8C0C-5A53-EB73-43608B3DA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38084B-4218-D52A-7D2C-155EBD83E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96" y="-11021"/>
            <a:ext cx="11612656" cy="658573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CF4D1C8-75E4-7943-E426-A590001E80B4}"/>
              </a:ext>
            </a:extLst>
          </p:cNvPr>
          <p:cNvSpPr txBox="1"/>
          <p:nvPr/>
        </p:nvSpPr>
        <p:spPr>
          <a:xfrm>
            <a:off x="2328041" y="1292038"/>
            <a:ext cx="824536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600" dirty="0">
                <a:solidFill>
                  <a:schemeClr val="bg1"/>
                </a:solidFill>
              </a:rPr>
              <a:t>Temario: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	</a:t>
            </a:r>
            <a:r>
              <a:rPr lang="es-MX" sz="2000" dirty="0">
                <a:solidFill>
                  <a:schemeClr val="bg1"/>
                </a:solidFill>
              </a:rPr>
              <a:t>Organización GL </a:t>
            </a:r>
            <a:endParaRPr lang="es-CL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Plan de comunicaciones: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Estrategia de contenidos y canales de difusión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Avances difusión/posicionamiento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Diseño gráfico CCT y GL+CCT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Nuevos sitios web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Prospectos comerciales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•	</a:t>
            </a:r>
            <a:r>
              <a:rPr lang="es-MX" sz="2000" dirty="0">
                <a:solidFill>
                  <a:srgbClr val="00B0F0"/>
                </a:solidFill>
              </a:rPr>
              <a:t>Cronograma de próximas actividades </a:t>
            </a:r>
          </a:p>
        </p:txBody>
      </p:sp>
    </p:spTree>
    <p:extLst>
      <p:ext uri="{BB962C8B-B14F-4D97-AF65-F5344CB8AC3E}">
        <p14:creationId xmlns:p14="http://schemas.microsoft.com/office/powerpoint/2010/main" val="39926995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B89FE-1D92-43DA-93A4-F43C6AB86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168B04-074D-A132-C203-0E301C40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265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67D3-2F31-B1F8-B4A2-08B71E360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CA27AB-1F5C-B3B3-7192-EC8CFF97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11245"/>
            <a:ext cx="11612880" cy="658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830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7 Rectángulo">
            <a:extLst>
              <a:ext uri="{FF2B5EF4-FFF2-40B4-BE49-F238E27FC236}">
                <a16:creationId xmlns:a16="http://schemas.microsoft.com/office/drawing/2014/main" id="{96CDEEC0-E99D-0CE5-B473-8806E295A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876" y="730990"/>
            <a:ext cx="8254728" cy="5709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s-CL" altLang="es-CL" sz="1720">
              <a:latin typeface="Times New Roman" panose="02020603050405020304" pitchFamily="18" charset="0"/>
            </a:endParaRPr>
          </a:p>
        </p:txBody>
      </p:sp>
      <p:sp>
        <p:nvSpPr>
          <p:cNvPr id="7171" name="1 Título">
            <a:extLst>
              <a:ext uri="{FF2B5EF4-FFF2-40B4-BE49-F238E27FC236}">
                <a16:creationId xmlns:a16="http://schemas.microsoft.com/office/drawing/2014/main" id="{0F4F1D6E-03FE-32EC-98D3-14528DD4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277" y="-25782"/>
            <a:ext cx="7861935" cy="473173"/>
          </a:xfrm>
        </p:spPr>
        <p:txBody>
          <a:bodyPr>
            <a:normAutofit fontScale="90000"/>
          </a:bodyPr>
          <a:lstStyle/>
          <a:p>
            <a:r>
              <a:rPr lang="es-CL" altLang="es-CL"/>
              <a:t>Ampliación especialidades de servicios.</a:t>
            </a:r>
          </a:p>
        </p:txBody>
      </p:sp>
      <p:graphicFrame>
        <p:nvGraphicFramePr>
          <p:cNvPr id="2" name="1 Tabla">
            <a:extLst>
              <a:ext uri="{FF2B5EF4-FFF2-40B4-BE49-F238E27FC236}">
                <a16:creationId xmlns:a16="http://schemas.microsoft.com/office/drawing/2014/main" id="{634AAB48-2CC1-F107-78A3-448CF2915D52}"/>
              </a:ext>
            </a:extLst>
          </p:cNvPr>
          <p:cNvGraphicFramePr>
            <a:graphicFrameLocks noGrp="1"/>
          </p:cNvGraphicFramePr>
          <p:nvPr/>
        </p:nvGraphicFramePr>
        <p:xfrm>
          <a:off x="1632122" y="485305"/>
          <a:ext cx="8289609" cy="6159422"/>
        </p:xfrm>
        <a:graphic>
          <a:graphicData uri="http://schemas.openxmlformats.org/drawingml/2006/table">
            <a:tbl>
              <a:tblPr/>
              <a:tblGrid>
                <a:gridCol w="38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1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0580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Nuevas especialidades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0,5172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32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Especialidades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Equipo Profesional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Estrategia e innovación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Gestión Estratégica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GC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FT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PL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Innovación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JR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MCH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Diseño Org.&amp; Org. modelo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GM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JIM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Modelos de negocio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GM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FT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MCH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FI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Comunicaciones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NL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JP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AC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BI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FT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Gestión de Proyectos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GC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27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Encuestas, Experiencia de clientes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OJ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Productividad y calidad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Costos Por Actividad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MF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PL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OJ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Benchmarking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 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JRSS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Rediseño procesos y TICS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LL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GM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JRSS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CS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Outsourcing y BPO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JRSS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MCH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Gestión de Calidad de Servicios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GC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27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Supply Chain Management (logística)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FT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Manufacturas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FT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GC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JR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16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Consultoria ISO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JCB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LL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Fusiones &amp; adquisiones, Financiamiento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17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Fusiones y Adquisiciones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OJ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JIM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JRSS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Financiamiento, Finanzas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OJ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JIM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JRSS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CS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19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Due diligence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EWP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GC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Legal comercial y corporativa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EWP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Personas 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21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Coaching y Recursos Humanos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GM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22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Habilidades Relacionamiento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5427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23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Desarrollo Profesional&amp;Capacitación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GM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A Iglesias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Comercial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JCB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Estudios de Clima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OJ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Comunidades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26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Planes De Desarrollo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AC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5427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27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CreatingCommunities&amp;ShareValue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AC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MEM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MO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5058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28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RSE &amp; Valor Compartido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JCB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5427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29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 dirty="0">
                          <a:effectLst/>
                          <a:latin typeface="Arial"/>
                        </a:rPr>
                        <a:t>Servicios de Red de Conocimientos 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effectLst/>
                          <a:latin typeface="Arial"/>
                        </a:rPr>
                        <a:t>JRSS</a:t>
                      </a: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4974" marR="4974" marT="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7 Rectángulo">
            <a:extLst>
              <a:ext uri="{FF2B5EF4-FFF2-40B4-BE49-F238E27FC236}">
                <a16:creationId xmlns:a16="http://schemas.microsoft.com/office/drawing/2014/main" id="{F0325D25-E9E3-CFC1-B7DA-D99C71B95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876" y="730990"/>
            <a:ext cx="8254728" cy="5709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s-CL" altLang="es-CL" sz="1720">
              <a:latin typeface="Times New Roman" panose="02020603050405020304" pitchFamily="18" charset="0"/>
            </a:endParaRPr>
          </a:p>
        </p:txBody>
      </p:sp>
      <p:sp>
        <p:nvSpPr>
          <p:cNvPr id="8195" name="1 Título">
            <a:extLst>
              <a:ext uri="{FF2B5EF4-FFF2-40B4-BE49-F238E27FC236}">
                <a16:creationId xmlns:a16="http://schemas.microsoft.com/office/drawing/2014/main" id="{C2CD688A-5BDF-16EA-9E69-1E3D9890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277" y="110710"/>
            <a:ext cx="7861935" cy="473172"/>
          </a:xfrm>
        </p:spPr>
        <p:txBody>
          <a:bodyPr>
            <a:normAutofit fontScale="90000"/>
          </a:bodyPr>
          <a:lstStyle/>
          <a:p>
            <a:r>
              <a:rPr lang="es-CL" altLang="es-CL"/>
              <a:t>Proyectos y publicaciones.</a:t>
            </a:r>
          </a:p>
        </p:txBody>
      </p:sp>
      <p:graphicFrame>
        <p:nvGraphicFramePr>
          <p:cNvPr id="4" name="3 Tabla">
            <a:extLst>
              <a:ext uri="{FF2B5EF4-FFF2-40B4-BE49-F238E27FC236}">
                <a16:creationId xmlns:a16="http://schemas.microsoft.com/office/drawing/2014/main" id="{3066D752-BD79-81F8-0737-781C26BAB52B}"/>
              </a:ext>
            </a:extLst>
          </p:cNvPr>
          <p:cNvGraphicFramePr>
            <a:graphicFrameLocks noGrp="1"/>
          </p:cNvGraphicFramePr>
          <p:nvPr/>
        </p:nvGraphicFramePr>
        <p:xfrm>
          <a:off x="1495630" y="730990"/>
          <a:ext cx="8473116" cy="5650795"/>
        </p:xfrm>
        <a:graphic>
          <a:graphicData uri="http://schemas.openxmlformats.org/drawingml/2006/table">
            <a:tbl>
              <a:tblPr/>
              <a:tblGrid>
                <a:gridCol w="329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3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37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37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7239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Estrategia e innovación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 dirty="0">
                          <a:effectLst/>
                          <a:latin typeface="Arial"/>
                        </a:rPr>
                        <a:t>MII CH&amp;P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CIE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Centro CSV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LibroCSV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LibroPP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LibroACT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LibroTCT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CFCCI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Gestión Estratégica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Innovación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MCH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GLT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Diseño Org.&amp; Org. modelo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GM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FI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GM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FI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Modelos de negocio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 dirty="0">
                          <a:effectLst/>
                          <a:latin typeface="Arial"/>
                        </a:rPr>
                        <a:t>Comunicaciones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BI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NL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NL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NL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Gestión de Proyectos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GC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Encuestas, Estudios Clima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Productividad y calidad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Costos Por Actividad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Benchmarking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JRSS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 dirty="0">
                          <a:effectLst/>
                          <a:latin typeface="Arial"/>
                        </a:rPr>
                        <a:t>Rediseño procesos y TICS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LL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239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Gestión de Calidad de Servicios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Logística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Consultoria ISO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Personas 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239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Coaching y Recursos Humanos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RSB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19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Habilidades Relacionamiento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239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Desarrollo Profesional&amp;Capacitación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21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Comercial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F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JCB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JCB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JCB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Comunidades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22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Planes De Desarrollo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AC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AC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67239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23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CreatingCommunities&amp;ShareValue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NL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MEM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RSE &amp; Valor Compartido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MO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Servicios RedConocimientos 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Externos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J.Asenjo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Marshall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JM.Fdez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Pdtes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Pdtes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9775"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OTEC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Belmar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effectLst/>
                          <a:latin typeface="Arial"/>
                        </a:rPr>
                        <a:t>C.Haramoto</a:t>
                      </a: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5065" marR="5065" marT="5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8467F-5E4C-B5A3-2DC0-B5FF5CED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116AB-7C6B-2FEB-D937-827E2007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20" y="309261"/>
            <a:ext cx="6603934" cy="1105859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Calendario intensivo (ejemplo Ene–Mar)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1733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FEBRERO – FOCO: TERRITORIO / ENERGÍA / ECOPARQUES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69095F-93DA-114D-9DCB-0133E9D4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44FE945-F332-3B50-AD18-134BA0D9C1B3}"/>
              </a:ext>
            </a:extLst>
          </p:cNvPr>
          <p:cNvGraphicFramePr>
            <a:graphicFrameLocks noGrp="1"/>
          </p:cNvGraphicFramePr>
          <p:nvPr/>
        </p:nvGraphicFramePr>
        <p:xfrm>
          <a:off x="1584953" y="1486253"/>
          <a:ext cx="7992085" cy="3904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417">
                  <a:extLst>
                    <a:ext uri="{9D8B030D-6E8A-4147-A177-3AD203B41FA5}">
                      <a16:colId xmlns:a16="http://schemas.microsoft.com/office/drawing/2014/main" val="3596597010"/>
                    </a:ext>
                  </a:extLst>
                </a:gridCol>
                <a:gridCol w="1598417">
                  <a:extLst>
                    <a:ext uri="{9D8B030D-6E8A-4147-A177-3AD203B41FA5}">
                      <a16:colId xmlns:a16="http://schemas.microsoft.com/office/drawing/2014/main" val="4003294979"/>
                    </a:ext>
                  </a:extLst>
                </a:gridCol>
                <a:gridCol w="1598417">
                  <a:extLst>
                    <a:ext uri="{9D8B030D-6E8A-4147-A177-3AD203B41FA5}">
                      <a16:colId xmlns:a16="http://schemas.microsoft.com/office/drawing/2014/main" val="1477453502"/>
                    </a:ext>
                  </a:extLst>
                </a:gridCol>
                <a:gridCol w="1598417">
                  <a:extLst>
                    <a:ext uri="{9D8B030D-6E8A-4147-A177-3AD203B41FA5}">
                      <a16:colId xmlns:a16="http://schemas.microsoft.com/office/drawing/2014/main" val="3888259880"/>
                    </a:ext>
                  </a:extLst>
                </a:gridCol>
                <a:gridCol w="1598417">
                  <a:extLst>
                    <a:ext uri="{9D8B030D-6E8A-4147-A177-3AD203B41FA5}">
                      <a16:colId xmlns:a16="http://schemas.microsoft.com/office/drawing/2014/main" val="3866365706"/>
                    </a:ext>
                  </a:extLst>
                </a:gridCol>
              </a:tblGrid>
              <a:tr h="4830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Semana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LinkedIn (estratégico)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Medios regionales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Conversatorio VC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Redes jóvenes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4149123048"/>
                  </a:ext>
                </a:extLst>
              </a:tr>
              <a:tr h="9677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S1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Ecoparques productivos: el instrumento que falta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Permisología y desarrollo regional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—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Visual ecoparque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908066796"/>
                  </a:ext>
                </a:extLst>
              </a:tr>
              <a:tr h="724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S2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Por qué fracasan proyectos bien diseñados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—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VC #3: Riesgo, permisos y directorios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Clip “riesgo oculto”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653076000"/>
                  </a:ext>
                </a:extLst>
              </a:tr>
              <a:tr h="724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S3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Diseñar para usar la energía localmente, no para exportarla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Ventaja energética regional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—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Dato duro energía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45929252"/>
                  </a:ext>
                </a:extLst>
              </a:tr>
              <a:tr h="9677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S4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Localización productiva y seguridad estratégica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Inversión y territorio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VC #4: Energía, territorio y crecimiento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Invitación VC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47983810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6EDB1BCB-5BCF-2498-8CF9-DC8BE979DA72}"/>
              </a:ext>
            </a:extLst>
          </p:cNvPr>
          <p:cNvSpPr txBox="1"/>
          <p:nvPr/>
        </p:nvSpPr>
        <p:spPr>
          <a:xfrm>
            <a:off x="1801741" y="5481950"/>
            <a:ext cx="7306736" cy="679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93"/>
              </a:spcAft>
            </a:pPr>
            <a:r>
              <a:rPr lang="es-CL" sz="1733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Autores clave:</a:t>
            </a:r>
            <a:br>
              <a:rPr lang="es-CL" sz="1733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CL" sz="1733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Gastón (marco), Claudio (política productiva), Guillermo (riesgo)</a:t>
            </a:r>
            <a:endParaRPr lang="es-CL" sz="1733" kern="1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0660"/>
      </p:ext>
    </p:extLst>
  </p:cSld>
  <p:clrMapOvr>
    <a:masterClrMapping/>
  </p:clrMapOvr>
  <p:transition>
    <p:wipe dir="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E1325-9D7B-3657-3C13-F4E8F34C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9A65D-71AC-DF9E-8D6C-A85C1473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20" y="309261"/>
            <a:ext cx="6603934" cy="1105859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Calendario intensivo (ejemplo Ene–Mar)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it-IT" altLang="es-PE" sz="1733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MARZO – FOCO: CAM+ / ESTRATEGIA / CHILE 2035</a:t>
            </a:r>
            <a:br>
              <a:rPr lang="es-MX" altLang="es-PE" sz="2102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es-MX" altLang="es-PE" sz="172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6FAE5F-BE40-91D0-7C17-C169DFB5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BAD83CB-5629-7ED1-3259-38B73333583A}"/>
              </a:ext>
            </a:extLst>
          </p:cNvPr>
          <p:cNvGraphicFramePr>
            <a:graphicFrameLocks noGrp="1"/>
          </p:cNvGraphicFramePr>
          <p:nvPr/>
        </p:nvGraphicFramePr>
        <p:xfrm>
          <a:off x="1764202" y="1584851"/>
          <a:ext cx="7992085" cy="3413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417">
                  <a:extLst>
                    <a:ext uri="{9D8B030D-6E8A-4147-A177-3AD203B41FA5}">
                      <a16:colId xmlns:a16="http://schemas.microsoft.com/office/drawing/2014/main" val="3154192122"/>
                    </a:ext>
                  </a:extLst>
                </a:gridCol>
                <a:gridCol w="1598417">
                  <a:extLst>
                    <a:ext uri="{9D8B030D-6E8A-4147-A177-3AD203B41FA5}">
                      <a16:colId xmlns:a16="http://schemas.microsoft.com/office/drawing/2014/main" val="3931609084"/>
                    </a:ext>
                  </a:extLst>
                </a:gridCol>
                <a:gridCol w="1598417">
                  <a:extLst>
                    <a:ext uri="{9D8B030D-6E8A-4147-A177-3AD203B41FA5}">
                      <a16:colId xmlns:a16="http://schemas.microsoft.com/office/drawing/2014/main" val="1386306046"/>
                    </a:ext>
                  </a:extLst>
                </a:gridCol>
                <a:gridCol w="1598417">
                  <a:extLst>
                    <a:ext uri="{9D8B030D-6E8A-4147-A177-3AD203B41FA5}">
                      <a16:colId xmlns:a16="http://schemas.microsoft.com/office/drawing/2014/main" val="2292973872"/>
                    </a:ext>
                  </a:extLst>
                </a:gridCol>
                <a:gridCol w="1598417">
                  <a:extLst>
                    <a:ext uri="{9D8B030D-6E8A-4147-A177-3AD203B41FA5}">
                      <a16:colId xmlns:a16="http://schemas.microsoft.com/office/drawing/2014/main" val="1982241118"/>
                    </a:ext>
                  </a:extLst>
                </a:gridCol>
              </a:tblGrid>
              <a:tr h="4830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Semana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LinkedIn (profundidad)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Medios regionales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Conversatorio VC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Redes jóvenes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425744568"/>
                  </a:ext>
                </a:extLst>
              </a:tr>
              <a:tr h="724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S1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Chile 2035: decisiones que ya no pueden esperar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2035 visto desde regiones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—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Clip visión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113225138"/>
                  </a:ext>
                </a:extLst>
              </a:tr>
              <a:tr h="724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S2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Sectores estratégicos: dónde sí y dónde no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Política productiva y clústeres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VC #5: Sectores estratégicos y territorio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Frase sectorial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776738003"/>
                  </a:ext>
                </a:extLst>
              </a:tr>
              <a:tr h="724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S3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Estrategia, TD y territorio no se diseñan separados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—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—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Esquema integración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49609994"/>
                  </a:ext>
                </a:extLst>
              </a:tr>
              <a:tr h="724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S4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Síntesis Q1: qué aprendimos y qué sigue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Balance regional Q1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VC #6: Cierre trimestre</a:t>
                      </a:r>
                      <a:endParaRPr lang="es-CL" sz="1400" kern="10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Invitación</a:t>
                      </a:r>
                      <a:endParaRPr lang="es-CL" sz="1400" kern="100" dirty="0">
                        <a:effectLst/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07278182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1123E1D2-EFF9-ED6D-1788-A598BA9AAC36}"/>
              </a:ext>
            </a:extLst>
          </p:cNvPr>
          <p:cNvSpPr txBox="1"/>
          <p:nvPr/>
        </p:nvSpPr>
        <p:spPr>
          <a:xfrm>
            <a:off x="1764202" y="5259321"/>
            <a:ext cx="7702772" cy="679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93"/>
              </a:spcAft>
            </a:pPr>
            <a:r>
              <a:rPr lang="es-CL" sz="1733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Autores clave:</a:t>
            </a:r>
            <a:br>
              <a:rPr lang="es-CL" sz="1733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CL" sz="1733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Gastón (editor), Claudio (sectores), PPCI invitados</a:t>
            </a:r>
            <a:endParaRPr lang="es-CL" sz="1733" kern="1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594464"/>
      </p:ext>
    </p:extLst>
  </p:cSld>
  <p:clrMapOvr>
    <a:masterClrMapping/>
  </p:clrMapOvr>
  <p:transition>
    <p:wipe dir="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7B41-74DD-918D-C27C-9B15F5A8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21AD9-45BA-301D-EC01-55C998E0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20" y="309261"/>
            <a:ext cx="6603934" cy="1105859"/>
          </a:xfrm>
        </p:spPr>
        <p:txBody>
          <a:bodyPr>
            <a:noAutofit/>
          </a:bodyPr>
          <a:lstStyle/>
          <a:p>
            <a:br>
              <a:rPr lang="es-MX" altLang="es-PE" sz="2102" dirty="0">
                <a:highlight>
                  <a:srgbClr val="C0C0C0"/>
                </a:highligh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MX" altLang="es-PE" sz="2102" dirty="0">
                <a:highlight>
                  <a:srgbClr val="C0C0C0"/>
                </a:highligh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Serie: “Chile: errores de diseño que nos salen caros”</a:t>
            </a:r>
            <a:br>
              <a:rPr lang="es-MX" altLang="es-PE" sz="2102" dirty="0">
                <a:highlight>
                  <a:srgbClr val="C0C0C0"/>
                </a:highligh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es-MX" altLang="es-PE" sz="1720" dirty="0">
              <a:highlight>
                <a:srgbClr val="C0C0C0"/>
              </a:highligh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0A95C9-9205-F123-DADD-B5541FA89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4" y="256524"/>
            <a:ext cx="2048977" cy="6499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68F3F19-5F11-316A-6DFB-6938792EF727}"/>
              </a:ext>
            </a:extLst>
          </p:cNvPr>
          <p:cNvSpPr txBox="1"/>
          <p:nvPr/>
        </p:nvSpPr>
        <p:spPr>
          <a:xfrm>
            <a:off x="1764202" y="5259321"/>
            <a:ext cx="7702772" cy="679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93"/>
              </a:spcAft>
            </a:pPr>
            <a:r>
              <a:rPr lang="es-CL" sz="1733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Autores clave:</a:t>
            </a:r>
            <a:br>
              <a:rPr lang="es-CL" sz="1733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s-CL" sz="1733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Gastón (editor), Claudio (sectores), PPCI invitados</a:t>
            </a:r>
            <a:endParaRPr lang="es-CL" sz="1733" kern="1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0FF0EE3-4882-3FA7-D02C-E9E5CEA83DDE}"/>
              </a:ext>
            </a:extLst>
          </p:cNvPr>
          <p:cNvGraphicFramePr>
            <a:graphicFrameLocks noGrp="1"/>
          </p:cNvGraphicFramePr>
          <p:nvPr/>
        </p:nvGraphicFramePr>
        <p:xfrm>
          <a:off x="1547216" y="1261081"/>
          <a:ext cx="8334860" cy="44654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943">
                  <a:extLst>
                    <a:ext uri="{9D8B030D-6E8A-4147-A177-3AD203B41FA5}">
                      <a16:colId xmlns:a16="http://schemas.microsoft.com/office/drawing/2014/main" val="4119099342"/>
                    </a:ext>
                  </a:extLst>
                </a:gridCol>
                <a:gridCol w="2719487">
                  <a:extLst>
                    <a:ext uri="{9D8B030D-6E8A-4147-A177-3AD203B41FA5}">
                      <a16:colId xmlns:a16="http://schemas.microsoft.com/office/drawing/2014/main" val="2849177935"/>
                    </a:ext>
                  </a:extLst>
                </a:gridCol>
                <a:gridCol w="2083715">
                  <a:extLst>
                    <a:ext uri="{9D8B030D-6E8A-4147-A177-3AD203B41FA5}">
                      <a16:colId xmlns:a16="http://schemas.microsoft.com/office/drawing/2014/main" val="117125556"/>
                    </a:ext>
                  </a:extLst>
                </a:gridCol>
                <a:gridCol w="2083715">
                  <a:extLst>
                    <a:ext uri="{9D8B030D-6E8A-4147-A177-3AD203B41FA5}">
                      <a16:colId xmlns:a16="http://schemas.microsoft.com/office/drawing/2014/main" val="2347229455"/>
                    </a:ext>
                  </a:extLst>
                </a:gridCol>
              </a:tblGrid>
              <a:tr h="247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</a:rPr>
                        <a:t>Fecha</a:t>
                      </a:r>
                      <a:endParaRPr lang="es-C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Título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Mensaje central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CTA suave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4131274253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6 ene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Chile no es un país chico (y repetirlo nos sale caro)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El problema no es tamaño, es diseño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“¿Qué diseño cambiarías?”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454715774"/>
                  </a:ext>
                </a:extLst>
              </a:tr>
              <a:tr h="247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13 ene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Exportar recursos no es estrategia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Proveedor vs plataforma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“¿Dónde agregar valor?”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4142833661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20 ene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</a:rPr>
                        <a:t>Confundimos estabilidad con desarrollo</a:t>
                      </a:r>
                      <a:endParaRPr lang="es-C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Estabilidad ≠ crecimiento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“¿Qué falta?”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633705183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27 ene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Energía barata exportada es energía cara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Localizar &gt; exportar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“¿Por qué no producir aquí?”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68998033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3 feb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Permisos lentos destruyen ventajas país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Tiempo es competitividad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“¿Cuántos proyectos se pierden?”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135110760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10 feb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Regiones ricas, decisiones pobres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Centralismo mata valor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“¿Qué región ves subutilizada?”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783325702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17 feb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Estrategia sin TD es autoengaño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TD cambia el modelo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“¿Tu empresa lo entendió?”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4237315680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24 feb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Optimizar hoy puede matar mañana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Adaptación &gt; eficiencia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“¿Dónde falta anticipación?”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979474932"/>
                  </a:ext>
                </a:extLst>
              </a:tr>
              <a:tr h="247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3 mar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falta talento, falta sistema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Capacidad dispersa</a:t>
                      </a: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</a:rPr>
                        <a:t>“¿Cómo integrar?”</a:t>
                      </a:r>
                      <a:endParaRPr lang="es-C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3812760449"/>
                  </a:ext>
                </a:extLst>
              </a:tr>
              <a:tr h="247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</a:rPr>
                        <a:t>10 mar</a:t>
                      </a:r>
                      <a:endParaRPr lang="es-C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</a:rPr>
                        <a:t>El futuro no se espera: se diseña</a:t>
                      </a:r>
                      <a:endParaRPr lang="es-C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>
                          <a:effectLst/>
                        </a:rPr>
                        <a:t>Cierre marco país</a:t>
                      </a:r>
                      <a:endParaRPr lang="es-C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1400" kern="0" dirty="0">
                          <a:effectLst/>
                        </a:rPr>
                        <a:t>Invitación a conversar</a:t>
                      </a:r>
                      <a:endParaRPr lang="es-C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55" marR="8255" marT="8255" marB="8255" anchor="ctr"/>
                </a:tc>
                <a:extLst>
                  <a:ext uri="{0D108BD9-81ED-4DB2-BD59-A6C34878D82A}">
                    <a16:rowId xmlns:a16="http://schemas.microsoft.com/office/drawing/2014/main" val="4084468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003616"/>
      </p:ext>
    </p:extLst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4757</TotalTime>
  <Words>7937</Words>
  <Application>Microsoft Office PowerPoint</Application>
  <PresentationFormat>Personalizado</PresentationFormat>
  <Paragraphs>1596</Paragraphs>
  <Slides>103</Slides>
  <Notes>80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103</vt:i4>
      </vt:variant>
    </vt:vector>
  </HeadingPairs>
  <TitlesOfParts>
    <vt:vector size="113" baseType="lpstr">
      <vt:lpstr>Aptos</vt:lpstr>
      <vt:lpstr>Aptos Display</vt:lpstr>
      <vt:lpstr>Arial</vt:lpstr>
      <vt:lpstr>Calibri</vt:lpstr>
      <vt:lpstr>Courier New</vt:lpstr>
      <vt:lpstr>Ebrima</vt:lpstr>
      <vt:lpstr>Segoe UI Emoji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Conversatorios (formato estándar) </vt:lpstr>
      <vt:lpstr> Dónde entra el fomento pyme? (sin desfocalizar GL) </vt:lpstr>
      <vt:lpstr> Ventaja del modelo</vt:lpstr>
      <vt:lpstr> Ventaja del modelo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Lista de primeros contactos  </vt:lpstr>
      <vt:lpstr>Presentación de PowerPoint</vt:lpstr>
      <vt:lpstr>Presentación de PowerPoint</vt:lpstr>
      <vt:lpstr>Presentación de PowerPoint</vt:lpstr>
      <vt:lpstr>Ampliación especialidades de servicios.</vt:lpstr>
      <vt:lpstr>Proyectos y publicaciones.</vt:lpstr>
      <vt:lpstr> Calendario intensivo (ejemplo Ene–Mar) FEBRERO – FOCO: TERRITORIO / ENERGÍA / ECOPARQUES </vt:lpstr>
      <vt:lpstr> Calendario intensivo (ejemplo Ene–Mar) MARZO – FOCO: CAM+ / ESTRATEGIA / CHILE 2035 </vt:lpstr>
      <vt:lpstr> Serie: “Chile: errores de diseño que nos salen caros” </vt:lpstr>
      <vt:lpstr> Serie: “Chile: errores de diseño que nos salen caros” MATRIZ DE TEMAS (QUÉ)</vt:lpstr>
      <vt:lpstr> Serie: “Chile: errores de diseño que nos salen caros” MATRIZ DE MENSAJES (CÓMO) </vt:lpstr>
      <vt:lpstr> Serie: “Chile: errores de diseño que nos salen caros” MATRIZ DE CANALES Y CONVERSACIÓN (DÓNDE)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Valentina Díaz</dc:creator>
  <cp:lastModifiedBy>Carlos Vergara del Rio</cp:lastModifiedBy>
  <cp:revision>80</cp:revision>
  <dcterms:created xsi:type="dcterms:W3CDTF">2026-01-09T13:16:40Z</dcterms:created>
  <dcterms:modified xsi:type="dcterms:W3CDTF">2026-01-12T21:52:51Z</dcterms:modified>
</cp:coreProperties>
</file>